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20"/>
  </p:notesMasterIdLst>
  <p:sldIdLst>
    <p:sldId id="256" r:id="rId2"/>
    <p:sldId id="257" r:id="rId3"/>
    <p:sldId id="258" r:id="rId4"/>
    <p:sldId id="268" r:id="rId5"/>
    <p:sldId id="272" r:id="rId6"/>
    <p:sldId id="259" r:id="rId7"/>
    <p:sldId id="266" r:id="rId8"/>
    <p:sldId id="267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B7B632-F699-40E5-BF19-34DEC572F32E}">
  <a:tblStyle styleId="{56B7B632-F699-40E5-BF19-34DEC572F32E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666"/>
  </p:normalViewPr>
  <p:slideViewPr>
    <p:cSldViewPr snapToGrid="0" snapToObjects="1">
      <p:cViewPr varScale="1">
        <p:scale>
          <a:sx n="147" d="100"/>
          <a:sy n="147" d="100"/>
        </p:scale>
        <p:origin x="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Intro Option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17109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360625" y="1340433"/>
            <a:ext cx="75087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125" y="5585423"/>
            <a:ext cx="3464700" cy="9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with text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697" y="1606433"/>
            <a:ext cx="78204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4572000" y="-179533"/>
            <a:ext cx="4572000" cy="703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-19225" y="2346933"/>
            <a:ext cx="9163200" cy="458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Headline with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0575" y="1606433"/>
            <a:ext cx="8031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with 3 colum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215500" y="1550700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3274550" y="1579553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3"/>
          </p:nvPr>
        </p:nvSpPr>
        <p:spPr>
          <a:xfrm>
            <a:off x="405375" y="1606433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311700" y="1340433"/>
            <a:ext cx="75087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15077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700" y="5903625"/>
            <a:ext cx="1247799" cy="7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ll out plus imag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18900" y="305300"/>
            <a:ext cx="1860300" cy="311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700" y="5903625"/>
            <a:ext cx="1247799" cy="7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chapter break or bold statement gold 2">
    <p:bg>
      <p:bgPr>
        <a:solidFill>
          <a:schemeClr val="accen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17109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436825" y="1340433"/>
            <a:ext cx="75087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chapter break or bold statement gold 1">
    <p:bg>
      <p:bgPr>
        <a:solidFill>
          <a:schemeClr val="accent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1101366"/>
            <a:ext cx="62463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6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and intr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311708" y="2821566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311700" y="5607633"/>
            <a:ext cx="8151600" cy="105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125" y="212448"/>
            <a:ext cx="3464700" cy="9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chapter break or bold statement gold">
    <p:bg>
      <p:bgPr>
        <a:solidFill>
          <a:schemeClr val="accen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1101366"/>
            <a:ext cx="62463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break agenda">
    <p:bg>
      <p:bgPr>
        <a:solidFill>
          <a:srgbClr val="00000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64100" y="2726966"/>
            <a:ext cx="2787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800" b="1">
                <a:solidFill>
                  <a:srgbClr val="FFFFFF"/>
                </a:solidFill>
              </a:defRPr>
            </a:lvl2pPr>
            <a:lvl3pPr lvl="2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800" b="1">
                <a:solidFill>
                  <a:srgbClr val="FFFFFF"/>
                </a:solidFill>
              </a:defRPr>
            </a:lvl3pPr>
            <a:lvl4pPr lvl="3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800" b="1">
                <a:solidFill>
                  <a:srgbClr val="FFFFFF"/>
                </a:solidFill>
              </a:defRPr>
            </a:lvl4pPr>
            <a:lvl5pPr lvl="4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800" b="1">
                <a:solidFill>
                  <a:srgbClr val="FFFFFF"/>
                </a:solidFill>
              </a:defRPr>
            </a:lvl5pPr>
            <a:lvl6pPr lvl="5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800" b="1">
                <a:solidFill>
                  <a:srgbClr val="FFFFFF"/>
                </a:solidFill>
              </a:defRPr>
            </a:lvl6pPr>
            <a:lvl7pPr lvl="6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800" b="1">
                <a:solidFill>
                  <a:srgbClr val="FFFFFF"/>
                </a:solidFill>
              </a:defRPr>
            </a:lvl7pPr>
            <a:lvl8pPr lvl="7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800" b="1">
                <a:solidFill>
                  <a:srgbClr val="FFFFFF"/>
                </a:solidFill>
              </a:defRPr>
            </a:lvl8pPr>
            <a:lvl9pPr lvl="8" indent="0" algn="r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3664989" y="495463"/>
            <a:ext cx="1057200" cy="47088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" sz="22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4925925" y="1386533"/>
            <a:ext cx="3589500" cy="36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break ba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1752600"/>
            <a:ext cx="9144000" cy="205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81837" y="2133600"/>
            <a:ext cx="81129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pic>
        <p:nvPicPr>
          <p:cNvPr id="85" name="Shape 8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700" y="5903625"/>
            <a:ext cx="1247799" cy="7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5152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5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break maroon ba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 userDrawn="1"/>
        </p:nvSpPr>
        <p:spPr>
          <a:xfrm>
            <a:off x="0" y="1752600"/>
            <a:ext cx="9144000" cy="20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7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81837" y="2133600"/>
            <a:ext cx="81129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700" y="5903625"/>
            <a:ext cx="1247799" cy="7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5152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with 3 column 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215500" y="1550700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3274550" y="1579553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05375" y="1606433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83" r:id="rId6"/>
    <p:sldLayoutId id="2147483670" r:id="rId7"/>
    <p:sldLayoutId id="2147483684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hyperlink" Target="https://brandguide.asu.edu/identity-standards/photography/rights-and-contract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s://brandguide.asu.edu/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1710966"/>
            <a:ext cx="8520600" cy="159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/>
              <a:t>Slide and layout guide</a:t>
            </a:r>
            <a:endParaRPr lang="en" sz="7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1"/>
          </p:nvPr>
        </p:nvSpPr>
        <p:spPr>
          <a:xfrm>
            <a:off x="360625" y="1340433"/>
            <a:ext cx="75087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 smtClean="0">
                <a:highlight>
                  <a:srgbClr val="FFC000"/>
                </a:highlight>
              </a:rPr>
              <a:t>Business and Finance</a:t>
            </a:r>
            <a:endParaRPr lang="en" sz="1400" b="1" i="0" u="none" strike="noStrike" cap="none" dirty="0">
              <a:solidFill>
                <a:srgbClr val="000000"/>
              </a:solidFill>
              <a:highlight>
                <a:srgbClr val="FFC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1372300"/>
            <a:ext cx="6246300" cy="39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we take the creative to the </a:t>
            </a:r>
            <a:r>
              <a:rPr lang="en" sz="6000" b="1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next level?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81837" y="2133600"/>
            <a:ext cx="81129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take creative to the next level?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81837" y="2133600"/>
            <a:ext cx="81129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we take creative to the next level?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 dirty="0" smtClean="0">
                <a:solidFill>
                  <a:schemeClr val="dk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Headline</a:t>
            </a:r>
            <a:endParaRPr lang="en" sz="2800" b="1" i="0" u="none" strike="noStrike" cap="none" dirty="0">
              <a:solidFill>
                <a:schemeClr val="dk1"/>
              </a:solidFill>
              <a:highlight>
                <a:srgbClr val="FFC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215500" y="1550700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 goes here as well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3274550" y="1579553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goes here too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3"/>
          </p:nvPr>
        </p:nvSpPr>
        <p:spPr>
          <a:xfrm>
            <a:off x="405375" y="1606433"/>
            <a:ext cx="2403600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 descr="151027-Globe-Portraits.jpg"/>
          <p:cNvPicPr preferRelativeResize="0"/>
          <p:nvPr/>
        </p:nvPicPr>
        <p:blipFill rotWithShape="1">
          <a:blip r:embed="rId3">
            <a:alphaModFix/>
          </a:blip>
          <a:srcRect r="24958"/>
          <a:stretch/>
        </p:blipFill>
        <p:spPr>
          <a:xfrm>
            <a:off x="0" y="-275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Headline is sentence cased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t="4543" r="33581" b="29510"/>
          <a:stretch/>
        </p:blipFill>
        <p:spPr>
          <a:xfrm>
            <a:off x="0" y="1752275"/>
            <a:ext cx="9144000" cy="51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the picture?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Yes, but only with a photo release</a:t>
            </a: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68275" y="6095400"/>
            <a:ext cx="2639700" cy="12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brandguide.asu.edu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Example of headline with tables</a:t>
            </a:r>
          </a:p>
        </p:txBody>
      </p:sp>
      <p:graphicFrame>
        <p:nvGraphicFramePr>
          <p:cNvPr id="216" name="Shape 216"/>
          <p:cNvGraphicFramePr/>
          <p:nvPr/>
        </p:nvGraphicFramePr>
        <p:xfrm>
          <a:off x="253525" y="1473966"/>
          <a:ext cx="2811125" cy="5150800"/>
        </p:xfrm>
        <a:graphic>
          <a:graphicData uri="http://schemas.openxmlformats.org/drawingml/2006/table">
            <a:tbl>
              <a:tblPr>
                <a:noFill/>
                <a:tableStyleId>{56B7B632-F699-40E5-BF19-34DEC572F32E}</a:tableStyleId>
              </a:tblPr>
              <a:tblGrid>
                <a:gridCol w="1158725"/>
                <a:gridCol w="550800"/>
                <a:gridCol w="550800"/>
                <a:gridCol w="550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strike="noStrike" cap="none"/>
                        <a:t>Activity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strike="noStrike" cap="none"/>
                        <a:t>Head</a:t>
                      </a:r>
                    </a:p>
                  </a:txBody>
                  <a:tcPr marL="91425" marR="91425" marT="121900" marB="121900"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strike="noStrike" cap="none"/>
                        <a:t>Heart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strike="noStrike" cap="none"/>
                        <a:t>Feet and Hands</a:t>
                      </a:r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Holiday communications</a:t>
                      </a:r>
                    </a:p>
                  </a:txBody>
                  <a:tcPr marL="91425" marR="91425" marT="121900" marB="121900"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L="91425" marR="91425" marT="121900" marB="12190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End of year report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Digital video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Washington Monthly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Gammage Playbill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Phoenix Business Journal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AZ Capitol Times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7" name="Shape 217"/>
          <p:cNvGraphicFramePr/>
          <p:nvPr/>
        </p:nvGraphicFramePr>
        <p:xfrm>
          <a:off x="3225325" y="1473966"/>
          <a:ext cx="2811125" cy="5013640"/>
        </p:xfrm>
        <a:graphic>
          <a:graphicData uri="http://schemas.openxmlformats.org/drawingml/2006/table">
            <a:tbl>
              <a:tblPr>
                <a:noFill/>
                <a:tableStyleId>{56B7B632-F699-40E5-BF19-34DEC572F32E}</a:tableStyleId>
              </a:tblPr>
              <a:tblGrid>
                <a:gridCol w="1158725"/>
                <a:gridCol w="550800"/>
                <a:gridCol w="550800"/>
                <a:gridCol w="550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strike="noStrike" cap="none"/>
                        <a:t>Activity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strike="noStrike" cap="none"/>
                        <a:t>Head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strike="noStrike" cap="none"/>
                        <a:t>Heart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strike="noStrike" cap="none"/>
                        <a:t>Feet and Hands</a:t>
                      </a:r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Ranking billboards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Campus ranking banners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AZ Republic partnership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Sun Devil Rewards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Rankins and scholar ads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Social media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Event signage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8" name="Shape 218"/>
          <p:cNvGraphicFramePr/>
          <p:nvPr/>
        </p:nvGraphicFramePr>
        <p:xfrm>
          <a:off x="6197125" y="1473966"/>
          <a:ext cx="2811125" cy="5013640"/>
        </p:xfrm>
        <a:graphic>
          <a:graphicData uri="http://schemas.openxmlformats.org/drawingml/2006/table">
            <a:tbl>
              <a:tblPr>
                <a:noFill/>
                <a:tableStyleId>{56B7B632-F699-40E5-BF19-34DEC572F32E}</a:tableStyleId>
              </a:tblPr>
              <a:tblGrid>
                <a:gridCol w="1158725"/>
                <a:gridCol w="550800"/>
                <a:gridCol w="550800"/>
                <a:gridCol w="550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strike="noStrike" cap="none"/>
                        <a:t>Activity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strike="noStrike" cap="none"/>
                        <a:t>Head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strike="noStrike" cap="none"/>
                        <a:t>Heart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800" u="none" strike="noStrike" cap="none"/>
                        <a:t>Feet and Hands</a:t>
                      </a:r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Campaign alignment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Sun Devil Athletics alignment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ASU Online alignment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ASU Magazine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Recruitment alignment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About site redesign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L="91425" marR="91425" marT="121900" marB="121900"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100" u="none" strike="noStrike" cap="none"/>
                        <a:t>Homepage refresh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b="1" u="none" strike="noStrike" cap="none">
                          <a:solidFill>
                            <a:schemeClr val="dk2"/>
                          </a:solidFill>
                        </a:rPr>
                        <a:t>•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2"/>
                          </a:solidFill>
                        </a:rPr>
                        <a:t>❤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dk2"/>
                          </a:solidFill>
                        </a:rPr>
                        <a:t>&gt;&gt;</a:t>
                      </a:r>
                    </a:p>
                  </a:txBody>
                  <a:tcPr marL="91425" marR="91425" marT="121900" marB="121900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Headline here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558375" y="1062600"/>
            <a:ext cx="8249100" cy="107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Only at ASU...</a:t>
            </a:r>
            <a:r>
              <a:rPr lang="en" sz="3600" b="1" i="0" u="none" strike="noStrike" cap="none">
                <a:solidFill>
                  <a:schemeClr val="lt1"/>
                </a:solidFill>
                <a:highlight>
                  <a:srgbClr val="FFC425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600" b="1" i="0" u="none" strike="noStrike" cap="none">
                <a:solidFill>
                  <a:schemeClr val="lt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l="6588" t="17675" r="17860"/>
          <a:stretch/>
        </p:blipFill>
        <p:spPr>
          <a:xfrm>
            <a:off x="-285750" y="0"/>
            <a:ext cx="942975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smtClean="0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You are all set</a:t>
            </a:r>
            <a:endParaRPr lang="en" sz="2800" b="1" i="0" u="none" strike="noStrike" cap="none" dirty="0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700" y="1356866"/>
            <a:ext cx="449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Please refer to </a:t>
            </a:r>
            <a:r>
              <a:rPr lang="en-US" sz="2000" dirty="0" smtClean="0">
                <a:latin typeface="+mn-lt"/>
                <a:hlinkClick r:id="rId4"/>
              </a:rPr>
              <a:t>branding.asu.edu</a:t>
            </a:r>
            <a:r>
              <a:rPr lang="en-US" sz="2000" dirty="0" smtClean="0">
                <a:latin typeface="+mn-lt"/>
              </a:rPr>
              <a:t> for more in-depth information about the university’s branding standards.</a:t>
            </a:r>
            <a:endParaRPr lang="en-US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042" y="3291824"/>
            <a:ext cx="4144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Please feel free to delete these slides. Thank you.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311708" y="2821566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200" b="1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and layout guide</a:t>
            </a:r>
            <a:endParaRPr lang="en" sz="5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311700" y="5607633"/>
            <a:ext cx="8151600" cy="105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-US" sz="2800" b="1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Finance</a:t>
            </a:r>
            <a:endParaRPr lang="en"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368300" y="2119400"/>
            <a:ext cx="8463900" cy="42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Adding a new slide</a:t>
            </a:r>
            <a:endParaRPr lang="en"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Changing the layout</a:t>
            </a:r>
            <a:endParaRPr lang="en"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Customizing a slide</a:t>
            </a:r>
            <a:endParaRPr lang="en"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endParaRPr lang="en"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Graphics</a:t>
            </a:r>
            <a:endParaRPr lang="en"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 dirty="0">
                <a:solidFill>
                  <a:schemeClr val="dk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Table of 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200" b="1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Adding a new slide</a:t>
            </a:r>
            <a:endParaRPr lang="en" sz="4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000" dirty="0"/>
              <a:t>Under the Home tab, click the New Slide button and choose the layout you need: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10" y="292473"/>
            <a:ext cx="3626350" cy="2122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63"/>
          <a:stretch/>
        </p:blipFill>
        <p:spPr>
          <a:xfrm>
            <a:off x="5022510" y="2632433"/>
            <a:ext cx="3626351" cy="4038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558375" y="1062600"/>
            <a:ext cx="8249100" cy="107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600" b="1" i="0" u="none" strike="noStrike" cap="none" smtClean="0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Changing the layout</a:t>
            </a:r>
            <a:endParaRPr lang="en"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984225" y="1845162"/>
            <a:ext cx="7397400" cy="39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200" b="1" dirty="0"/>
              <a:t>If you want to change the layout of a slide, simply click the Layout button under the Home tab and </a:t>
            </a:r>
            <a:r>
              <a:rPr lang="en-US" sz="2200" b="1"/>
              <a:t>choose a</a:t>
            </a:r>
            <a:r>
              <a:rPr lang="en-US" sz="2200" b="1" smtClean="0"/>
              <a:t> </a:t>
            </a:r>
            <a:r>
              <a:rPr lang="en-US" sz="2200" b="1" dirty="0"/>
              <a:t>new layout: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08" y="3235235"/>
            <a:ext cx="3887771" cy="2339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64099" y="2726966"/>
            <a:ext cx="332413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buClr>
                <a:schemeClr val="dk1"/>
              </a:buClr>
              <a:buSzPct val="25000"/>
            </a:pPr>
            <a:r>
              <a:rPr lang="en-US" sz="3200" dirty="0"/>
              <a:t>Consider the following when customizing a slide</a:t>
            </a:r>
            <a:br>
              <a:rPr lang="en-US" sz="3200" dirty="0"/>
            </a:br>
            <a:endParaRPr lang="en" sz="3200" b="1" i="0" u="none" strike="noStrike" cap="none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4925925" y="1003356"/>
            <a:ext cx="3589500" cy="36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514350" indent="-285750">
              <a:buClr>
                <a:schemeClr val="bg1"/>
              </a:buClr>
              <a:buFont typeface="Arial" charset="0"/>
              <a:buChar char="•"/>
            </a:pPr>
            <a:r>
              <a:rPr lang="en-US" b="0" dirty="0"/>
              <a:t>Only use Arial for type</a:t>
            </a:r>
          </a:p>
          <a:p>
            <a:pPr marL="514350" indent="-285750">
              <a:buClr>
                <a:schemeClr val="bg1"/>
              </a:buClr>
              <a:buFont typeface="Arial" charset="0"/>
              <a:buChar char="•"/>
            </a:pPr>
            <a:r>
              <a:rPr lang="en-US" b="0" dirty="0"/>
              <a:t>No slanted, rotated </a:t>
            </a:r>
            <a:r>
              <a:rPr lang="en-US" b="0" dirty="0" smtClean="0"/>
              <a:t>or stretched </a:t>
            </a:r>
            <a:r>
              <a:rPr lang="en-US" b="0" dirty="0"/>
              <a:t>text</a:t>
            </a:r>
          </a:p>
          <a:p>
            <a:pPr marL="514350" indent="-285750">
              <a:buClr>
                <a:schemeClr val="bg1"/>
              </a:buClr>
              <a:buFont typeface="Arial" charset="0"/>
              <a:buChar char="•"/>
            </a:pPr>
            <a:r>
              <a:rPr lang="en-US" b="0" dirty="0"/>
              <a:t>Only use colors from the ASU palette in the slide master</a:t>
            </a:r>
          </a:p>
          <a:p>
            <a:pPr marL="514350" indent="-285750">
              <a:buClr>
                <a:schemeClr val="bg1"/>
              </a:buClr>
              <a:buFont typeface="Arial" charset="0"/>
              <a:buChar char="•"/>
            </a:pPr>
            <a:r>
              <a:rPr lang="en-US" b="0" dirty="0"/>
              <a:t>Applying effects are not recommended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smtClean="0">
                <a:solidFill>
                  <a:schemeClr val="dk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Type</a:t>
            </a:r>
            <a:endParaRPr lang="en" sz="2800" b="1" i="0" u="none" strike="noStrike" cap="none" dirty="0">
              <a:solidFill>
                <a:schemeClr val="dk1"/>
              </a:solidFill>
              <a:highlight>
                <a:srgbClr val="FFC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697" y="1606433"/>
            <a:ext cx="6524532" cy="42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Use Arial </a:t>
            </a:r>
            <a:r>
              <a:rPr lang="en-US" sz="1800" dirty="0" smtClean="0"/>
              <a:t>for </a:t>
            </a:r>
            <a:r>
              <a:rPr lang="en-US" sz="1800" dirty="0"/>
              <a:t>title or heading. Set it to </a:t>
            </a:r>
            <a:r>
              <a:rPr lang="en-US" sz="1800" b="1" dirty="0"/>
              <a:t>Bold</a:t>
            </a:r>
            <a:r>
              <a:rPr lang="en-US" sz="1800" dirty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Use Arial </a:t>
            </a:r>
            <a:r>
              <a:rPr lang="en-US" sz="1800" dirty="0" smtClean="0"/>
              <a:t>for </a:t>
            </a:r>
            <a:r>
              <a:rPr lang="en-US" sz="1800" dirty="0"/>
              <a:t>body text or descriptions.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Do not italicize, underline, or apply drop shadow or strikethrough on texts.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Do not change the character spacing.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No all-uppercase texts.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Do not apply outlines on texts.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Graphics</a:t>
            </a:r>
            <a:endParaRPr lang="en" sz="2800" b="1" i="0" u="none" strike="noStrike" cap="none" dirty="0">
              <a:solidFill>
                <a:schemeClr val="dk1"/>
              </a:solidFill>
              <a:highlight>
                <a:srgbClr val="FFC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304025" y="1606433"/>
            <a:ext cx="4017000" cy="430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Do not obstruct the ASU logo with other elements.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Do not manipulate or edit the logo.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Only use basic animations on elements (Appear or Fade is recommended; no Random Bars or Wheel).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Try to use high-resolution photos for presentation.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Text or Shape Effects are not recommended.</a:t>
            </a:r>
            <a:endParaRPr lang="en" sz="18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Shape 196" title="Points scored"/>
          <p:cNvPicPr preferRelativeResize="0"/>
          <p:nvPr/>
        </p:nvPicPr>
        <p:blipFill rotWithShape="1">
          <a:blip r:embed="rId3">
            <a:alphaModFix/>
          </a:blip>
          <a:srcRect l="9542"/>
          <a:stretch/>
        </p:blipFill>
        <p:spPr>
          <a:xfrm>
            <a:off x="4430775" y="1403233"/>
            <a:ext cx="4383900" cy="39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1372300"/>
            <a:ext cx="6246300" cy="39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6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take the creative to the </a:t>
            </a:r>
            <a:r>
              <a:rPr lang="en" sz="6000" b="1" i="0" u="none" strike="noStrike" cap="none" dirty="0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next level?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U Template">
  <a:themeElements>
    <a:clrScheme name="Custom 2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457</Words>
  <Application>Microsoft Macintosh PowerPoint</Application>
  <PresentationFormat>On-screen Show (4:3)</PresentationFormat>
  <Paragraphs>128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ASU Template</vt:lpstr>
      <vt:lpstr>Slide and layout guide</vt:lpstr>
      <vt:lpstr>Slide and layout guide</vt:lpstr>
      <vt:lpstr>Table of contents</vt:lpstr>
      <vt:lpstr>Adding a new slide</vt:lpstr>
      <vt:lpstr>PowerPoint Presentation</vt:lpstr>
      <vt:lpstr>Consider the following when customizing a slide </vt:lpstr>
      <vt:lpstr>Type</vt:lpstr>
      <vt:lpstr>Graphics</vt:lpstr>
      <vt:lpstr>How do we take the creative to the next level?</vt:lpstr>
      <vt:lpstr>How do we take the creative to the next level?</vt:lpstr>
      <vt:lpstr>How do we take creative to the next level?</vt:lpstr>
      <vt:lpstr>How do we take creative to the next level?</vt:lpstr>
      <vt:lpstr>Headline</vt:lpstr>
      <vt:lpstr>Headline is sentence cased</vt:lpstr>
      <vt:lpstr>Get the picture?  Yes, but only with a photo release </vt:lpstr>
      <vt:lpstr>Example of headline with tables</vt:lpstr>
      <vt:lpstr>Headline here</vt:lpstr>
      <vt:lpstr>You are all set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and layout guide</dc:title>
  <cp:lastModifiedBy>Emmanuel Padilla</cp:lastModifiedBy>
  <cp:revision>7</cp:revision>
  <dcterms:modified xsi:type="dcterms:W3CDTF">2018-02-13T17:20:05Z</dcterms:modified>
</cp:coreProperties>
</file>