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2"/>
  </p:notesMasterIdLst>
  <p:sldIdLst>
    <p:sldId id="256" r:id="rId2"/>
    <p:sldId id="314" r:id="rId3"/>
    <p:sldId id="315" r:id="rId4"/>
    <p:sldId id="259" r:id="rId5"/>
    <p:sldId id="280" r:id="rId6"/>
    <p:sldId id="385" r:id="rId7"/>
    <p:sldId id="317" r:id="rId8"/>
    <p:sldId id="262" r:id="rId9"/>
    <p:sldId id="354" r:id="rId10"/>
    <p:sldId id="386" r:id="rId11"/>
    <p:sldId id="322" r:id="rId12"/>
    <p:sldId id="263" r:id="rId13"/>
    <p:sldId id="292" r:id="rId14"/>
    <p:sldId id="274" r:id="rId15"/>
    <p:sldId id="387" r:id="rId16"/>
    <p:sldId id="328" r:id="rId17"/>
    <p:sldId id="329" r:id="rId18"/>
    <p:sldId id="340" r:id="rId19"/>
    <p:sldId id="341" r:id="rId20"/>
    <p:sldId id="388" r:id="rId21"/>
    <p:sldId id="320" r:id="rId22"/>
    <p:sldId id="321" r:id="rId23"/>
    <p:sldId id="358" r:id="rId24"/>
    <p:sldId id="342" r:id="rId25"/>
    <p:sldId id="343" r:id="rId26"/>
    <p:sldId id="389" r:id="rId27"/>
    <p:sldId id="332" r:id="rId28"/>
    <p:sldId id="333" r:id="rId29"/>
    <p:sldId id="344" r:id="rId30"/>
    <p:sldId id="363" r:id="rId31"/>
    <p:sldId id="361" r:id="rId32"/>
    <p:sldId id="345" r:id="rId33"/>
    <p:sldId id="390" r:id="rId34"/>
    <p:sldId id="334" r:id="rId35"/>
    <p:sldId id="335" r:id="rId36"/>
    <p:sldId id="366" r:id="rId37"/>
    <p:sldId id="365" r:id="rId38"/>
    <p:sldId id="401" r:id="rId39"/>
    <p:sldId id="372" r:id="rId40"/>
    <p:sldId id="373" r:id="rId41"/>
    <p:sldId id="347" r:id="rId42"/>
    <p:sldId id="395" r:id="rId43"/>
    <p:sldId id="396" r:id="rId44"/>
    <p:sldId id="369" r:id="rId45"/>
    <p:sldId id="368" r:id="rId46"/>
    <p:sldId id="397" r:id="rId47"/>
    <p:sldId id="398" r:id="rId48"/>
    <p:sldId id="399" r:id="rId49"/>
    <p:sldId id="400" r:id="rId50"/>
    <p:sldId id="393" r:id="rId51"/>
    <p:sldId id="378" r:id="rId52"/>
    <p:sldId id="382" r:id="rId53"/>
    <p:sldId id="383" r:id="rId54"/>
    <p:sldId id="384" r:id="rId55"/>
    <p:sldId id="394" r:id="rId56"/>
    <p:sldId id="370" r:id="rId57"/>
    <p:sldId id="351" r:id="rId58"/>
    <p:sldId id="352" r:id="rId59"/>
    <p:sldId id="353" r:id="rId60"/>
    <p:sldId id="278" r:id="rId61"/>
  </p:sldIdLst>
  <p:sldSz cx="9144000" cy="6858000" type="screen4x3"/>
  <p:notesSz cx="6858000" cy="91440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D5BAD2E-228D-4B2D-9068-6A603610B37E}">
          <p14:sldIdLst>
            <p14:sldId id="256"/>
            <p14:sldId id="314"/>
            <p14:sldId id="315"/>
            <p14:sldId id="259"/>
            <p14:sldId id="280"/>
            <p14:sldId id="385"/>
            <p14:sldId id="317"/>
            <p14:sldId id="262"/>
            <p14:sldId id="354"/>
            <p14:sldId id="386"/>
            <p14:sldId id="322"/>
            <p14:sldId id="263"/>
            <p14:sldId id="292"/>
            <p14:sldId id="274"/>
            <p14:sldId id="387"/>
            <p14:sldId id="328"/>
            <p14:sldId id="329"/>
            <p14:sldId id="340"/>
            <p14:sldId id="341"/>
            <p14:sldId id="388"/>
            <p14:sldId id="320"/>
            <p14:sldId id="321"/>
            <p14:sldId id="358"/>
            <p14:sldId id="342"/>
            <p14:sldId id="343"/>
            <p14:sldId id="389"/>
            <p14:sldId id="332"/>
            <p14:sldId id="333"/>
            <p14:sldId id="344"/>
            <p14:sldId id="363"/>
            <p14:sldId id="361"/>
            <p14:sldId id="345"/>
            <p14:sldId id="390"/>
            <p14:sldId id="334"/>
            <p14:sldId id="335"/>
            <p14:sldId id="366"/>
            <p14:sldId id="365"/>
            <p14:sldId id="401"/>
            <p14:sldId id="372"/>
            <p14:sldId id="373"/>
            <p14:sldId id="347"/>
            <p14:sldId id="395"/>
            <p14:sldId id="396"/>
            <p14:sldId id="369"/>
            <p14:sldId id="368"/>
            <p14:sldId id="397"/>
            <p14:sldId id="398"/>
            <p14:sldId id="399"/>
            <p14:sldId id="400"/>
            <p14:sldId id="393"/>
            <p14:sldId id="378"/>
            <p14:sldId id="382"/>
            <p14:sldId id="383"/>
            <p14:sldId id="384"/>
            <p14:sldId id="394"/>
            <p14:sldId id="370"/>
            <p14:sldId id="351"/>
            <p14:sldId id="352"/>
            <p14:sldId id="353"/>
            <p14:sldId id="27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760D30"/>
    <a:srgbClr val="BC00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9" autoAdjust="0"/>
    <p:restoredTop sz="79655" autoAdjust="0"/>
  </p:normalViewPr>
  <p:slideViewPr>
    <p:cSldViewPr>
      <p:cViewPr varScale="1">
        <p:scale>
          <a:sx n="59" d="100"/>
          <a:sy n="59" d="100"/>
        </p:scale>
        <p:origin x="-666" y="-90"/>
      </p:cViewPr>
      <p:guideLst>
        <p:guide orient="horz" pos="2160"/>
        <p:guide pos="2880"/>
      </p:guideLst>
    </p:cSldViewPr>
  </p:slideViewPr>
  <p:notesTextViewPr>
    <p:cViewPr>
      <p:scale>
        <a:sx n="1" d="1"/>
        <a:sy n="1" d="1"/>
      </p:scale>
      <p:origin x="0" y="0"/>
    </p:cViewPr>
  </p:notesTextViewPr>
  <p:sorterViewPr>
    <p:cViewPr>
      <p:scale>
        <a:sx n="76" d="100"/>
        <a:sy n="76" d="100"/>
      </p:scale>
      <p:origin x="0" y="17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1464BE-E87E-489C-8260-DF4AD2BA4C4E}" type="datetimeFigureOut">
              <a:rPr lang="en-US" smtClean="0"/>
              <a:t>5/23/2012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54B64D-071A-4C3E-AB6B-AFA2CAA61FBD}" type="slidenum">
              <a:rPr lang="en-US" smtClean="0"/>
              <a:t>‹#›</a:t>
            </a:fld>
            <a:endParaRPr lang="en-US"/>
          </a:p>
        </p:txBody>
      </p:sp>
    </p:spTree>
    <p:extLst>
      <p:ext uri="{BB962C8B-B14F-4D97-AF65-F5344CB8AC3E}">
        <p14:creationId xmlns:p14="http://schemas.microsoft.com/office/powerpoint/2010/main" val="2597467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2</a:t>
            </a:fld>
            <a:endParaRPr lang="en-US"/>
          </a:p>
        </p:txBody>
      </p:sp>
    </p:spTree>
    <p:extLst>
      <p:ext uri="{BB962C8B-B14F-4D97-AF65-F5344CB8AC3E}">
        <p14:creationId xmlns:p14="http://schemas.microsoft.com/office/powerpoint/2010/main" val="2219683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After a PVA establishes the initial grants, users may review their own grants as well as share their access with other users by creating new grants. Before doing so, a user should be aware of the following information:</a:t>
            </a:r>
          </a:p>
          <a:p>
            <a:pPr marL="171450" indent="-171450">
              <a:buFont typeface="Arial"/>
              <a:buChar char="•"/>
            </a:pPr>
            <a:r>
              <a:rPr lang="en-US" sz="1200" b="0" i="0" u="none" strike="noStrike" kern="1200" baseline="0" dirty="0" smtClean="0">
                <a:solidFill>
                  <a:schemeClr val="tx1"/>
                </a:solidFill>
                <a:latin typeface="+mn-lt"/>
                <a:ea typeface="+mn-ea"/>
                <a:cs typeface="+mn-cs"/>
              </a:rPr>
              <a:t>Grants are applicable to projects, resources, contracts, strategies, and services but not  portfolios</a:t>
            </a:r>
          </a:p>
          <a:p>
            <a:pPr marL="171450" indent="-171450">
              <a:buFont typeface="Arial"/>
              <a:buChar char="•"/>
            </a:pPr>
            <a:r>
              <a:rPr lang="en-US" sz="1200" b="0" i="0" u="none" strike="noStrike" kern="1200" baseline="0" dirty="0" smtClean="0">
                <a:solidFill>
                  <a:schemeClr val="tx1"/>
                </a:solidFill>
                <a:latin typeface="+mn-lt"/>
                <a:ea typeface="+mn-ea"/>
                <a:cs typeface="+mn-cs"/>
              </a:rPr>
              <a:t>Grants can be defined at the lowest level of a structure or at any parent</a:t>
            </a:r>
          </a:p>
          <a:p>
            <a:pPr marL="171450" indent="-171450">
              <a:buFont typeface="Arial"/>
              <a:buChar char="•"/>
            </a:pPr>
            <a:r>
              <a:rPr lang="en-US" sz="1200" b="0" i="0" u="none" strike="noStrike" kern="1200" baseline="0" dirty="0" smtClean="0">
                <a:solidFill>
                  <a:schemeClr val="tx1"/>
                </a:solidFill>
                <a:latin typeface="+mn-lt"/>
                <a:ea typeface="+mn-ea"/>
                <a:cs typeface="+mn-cs"/>
              </a:rPr>
              <a:t>A grant created at a parent includes a grant to not only the entity associated with that grant but to all of the parent's children in the structure as well</a:t>
            </a:r>
          </a:p>
          <a:p>
            <a:pPr marL="171450" indent="-171450">
              <a:buFont typeface="Arial"/>
              <a:buChar char="•"/>
            </a:pPr>
            <a:r>
              <a:rPr lang="en-US" sz="1200" b="0" i="0" u="none" strike="noStrike" kern="1200" baseline="0" dirty="0" smtClean="0">
                <a:solidFill>
                  <a:schemeClr val="tx1"/>
                </a:solidFill>
                <a:latin typeface="+mn-lt"/>
                <a:ea typeface="+mn-ea"/>
                <a:cs typeface="+mn-cs"/>
              </a:rPr>
              <a:t>A user may create grants for other users on any entity where that user has a grant or any child of such an entity</a:t>
            </a:r>
          </a:p>
          <a:p>
            <a:pPr marL="171450" indent="-171450">
              <a:buFont typeface="Arial"/>
              <a:buChar char="•"/>
            </a:pPr>
            <a:r>
              <a:rPr lang="en-US" sz="1200" b="0" i="0" u="none" strike="noStrike" kern="1200" baseline="0" dirty="0" smtClean="0">
                <a:solidFill>
                  <a:schemeClr val="tx1"/>
                </a:solidFill>
                <a:latin typeface="+mn-lt"/>
                <a:ea typeface="+mn-ea"/>
                <a:cs typeface="+mn-cs"/>
              </a:rPr>
              <a:t>Planview ignores resource grants more than one level above the work item associated with the grant</a:t>
            </a:r>
          </a:p>
          <a:p>
            <a:pPr marL="171450" indent="-171450">
              <a:buFont typeface="Arial"/>
              <a:buChar char="•"/>
            </a:pPr>
            <a:r>
              <a:rPr lang="en-US" sz="1200" b="0" i="0" u="none" strike="noStrike" kern="1200" baseline="0" dirty="0" smtClean="0">
                <a:solidFill>
                  <a:schemeClr val="tx1"/>
                </a:solidFill>
                <a:latin typeface="+mn-lt"/>
                <a:ea typeface="+mn-ea"/>
                <a:cs typeface="+mn-cs"/>
              </a:rPr>
              <a:t>A grant is inherited by all children in a resource structure</a:t>
            </a:r>
          </a:p>
        </p:txBody>
      </p:sp>
      <p:sp>
        <p:nvSpPr>
          <p:cNvPr id="4" name="Slide Number Placeholder 3"/>
          <p:cNvSpPr>
            <a:spLocks noGrp="1"/>
          </p:cNvSpPr>
          <p:nvPr>
            <p:ph type="sldNum" sz="quarter" idx="10"/>
          </p:nvPr>
        </p:nvSpPr>
        <p:spPr/>
        <p:txBody>
          <a:bodyPr/>
          <a:lstStyle/>
          <a:p>
            <a:fld id="{2254B64D-071A-4C3E-AB6B-AFA2CAA61FBD}" type="slidenum">
              <a:rPr lang="en-US" smtClean="0"/>
              <a:t>22</a:t>
            </a:fld>
            <a:endParaRPr lang="en-US"/>
          </a:p>
        </p:txBody>
      </p:sp>
    </p:spTree>
    <p:extLst>
      <p:ext uri="{BB962C8B-B14F-4D97-AF65-F5344CB8AC3E}">
        <p14:creationId xmlns:p14="http://schemas.microsoft.com/office/powerpoint/2010/main" val="3911353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kern="1200" baseline="0" dirty="0" smtClean="0">
                <a:solidFill>
                  <a:schemeClr val="tx1"/>
                </a:solidFill>
                <a:latin typeface="+mn-lt"/>
                <a:ea typeface="+mn-ea"/>
                <a:cs typeface="+mn-cs"/>
              </a:rPr>
              <a:t>RESOURCE GRANTS</a:t>
            </a:r>
          </a:p>
          <a:p>
            <a:pPr marL="285750" indent="-285750">
              <a:buFont typeface="Arial"/>
              <a:buChar char="•"/>
            </a:pPr>
            <a:r>
              <a:rPr lang="en-US" sz="1600" b="0" i="0" u="none" strike="noStrike" kern="1200" baseline="0" dirty="0" smtClean="0">
                <a:solidFill>
                  <a:schemeClr val="tx1"/>
                </a:solidFill>
                <a:latin typeface="+mn-lt"/>
                <a:ea typeface="+mn-ea"/>
                <a:cs typeface="+mn-cs"/>
              </a:rPr>
              <a:t>Managed by PV admins in PPMO Office</a:t>
            </a:r>
          </a:p>
          <a:p>
            <a:pPr marL="285750" indent="-285750">
              <a:buFont typeface="Arial"/>
              <a:buChar char="•"/>
            </a:pPr>
            <a:r>
              <a:rPr lang="en-US" sz="1600" b="0" i="0" u="none" strike="noStrike" kern="1200" baseline="0" dirty="0" smtClean="0">
                <a:solidFill>
                  <a:schemeClr val="tx1"/>
                </a:solidFill>
                <a:latin typeface="+mn-lt"/>
                <a:ea typeface="+mn-ea"/>
                <a:cs typeface="+mn-cs"/>
              </a:rPr>
              <a:t>Restrict forwarding automatic</a:t>
            </a:r>
          </a:p>
          <a:p>
            <a:pPr marL="285750" indent="-285750">
              <a:buFont typeface="Arial"/>
              <a:buChar char="•"/>
            </a:pPr>
            <a:r>
              <a:rPr lang="en-US" sz="1600" b="0" i="0" u="none" strike="noStrike" kern="1200" baseline="0" dirty="0" smtClean="0">
                <a:solidFill>
                  <a:schemeClr val="tx1"/>
                </a:solidFill>
                <a:latin typeface="+mn-lt"/>
                <a:ea typeface="+mn-ea"/>
                <a:cs typeface="+mn-cs"/>
              </a:rPr>
              <a:t>Must get PPMO Office to allow someone else to manage a resource in the event of vacation, sick leave, etc.</a:t>
            </a:r>
          </a:p>
          <a:p>
            <a:pPr marL="285750" indent="-285750">
              <a:buFont typeface="Arial"/>
              <a:buChar char="•"/>
            </a:pPr>
            <a:endParaRPr lang="en-US" sz="1600" b="0" i="0" u="none" strike="noStrike" kern="1200" baseline="0" dirty="0" smtClean="0">
              <a:solidFill>
                <a:schemeClr val="tx1"/>
              </a:solidFill>
              <a:latin typeface="+mn-lt"/>
              <a:ea typeface="+mn-ea"/>
              <a:cs typeface="+mn-cs"/>
            </a:endParaRPr>
          </a:p>
          <a:p>
            <a:pPr marL="0" indent="0">
              <a:buFont typeface="Arial"/>
              <a:buNone/>
            </a:pPr>
            <a:r>
              <a:rPr lang="en-US" sz="1600" b="0" i="0" u="none" strike="noStrike" kern="1200" baseline="0" dirty="0" smtClean="0">
                <a:solidFill>
                  <a:schemeClr val="tx1"/>
                </a:solidFill>
                <a:latin typeface="+mn-lt"/>
                <a:ea typeface="+mn-ea"/>
                <a:cs typeface="+mn-cs"/>
              </a:rPr>
              <a:t>WORK GRANTS</a:t>
            </a:r>
          </a:p>
          <a:p>
            <a:pPr marL="285750" indent="-285750">
              <a:buFont typeface="Arial"/>
              <a:buChar char="•"/>
            </a:pPr>
            <a:r>
              <a:rPr lang="en-US" sz="1600" b="0" i="0" u="none" strike="noStrike" kern="1200" baseline="0" dirty="0" smtClean="0">
                <a:solidFill>
                  <a:schemeClr val="tx1"/>
                </a:solidFill>
                <a:latin typeface="+mn-lt"/>
                <a:ea typeface="+mn-ea"/>
                <a:cs typeface="+mn-cs"/>
              </a:rPr>
              <a:t>Used to edit tasks in a project</a:t>
            </a:r>
          </a:p>
          <a:p>
            <a:pPr marL="285750" indent="-285750">
              <a:buFont typeface="Arial"/>
              <a:buChar char="•"/>
            </a:pPr>
            <a:r>
              <a:rPr lang="en-US" sz="1600" b="0" i="0" u="none" strike="noStrike" kern="1200" baseline="0" dirty="0" smtClean="0">
                <a:solidFill>
                  <a:schemeClr val="tx1"/>
                </a:solidFill>
                <a:latin typeface="+mn-lt"/>
                <a:ea typeface="+mn-ea"/>
                <a:cs typeface="+mn-cs"/>
              </a:rPr>
              <a:t>Employees are able to give work grants to co-workers</a:t>
            </a:r>
          </a:p>
          <a:p>
            <a:pPr marL="285750" indent="-285750">
              <a:buFont typeface="Arial"/>
              <a:buChar char="•"/>
            </a:pPr>
            <a:r>
              <a:rPr lang="en-US" sz="1600" b="0" i="0" u="none" strike="noStrike" kern="1200" baseline="0" dirty="0" smtClean="0">
                <a:solidFill>
                  <a:schemeClr val="tx1"/>
                </a:solidFill>
                <a:latin typeface="+mn-lt"/>
                <a:ea typeface="+mn-ea"/>
                <a:cs typeface="+mn-cs"/>
              </a:rPr>
              <a:t>Restrict forwarding optional</a:t>
            </a:r>
          </a:p>
          <a:p>
            <a:endParaRPr lang="en-US" sz="1600" b="0" i="0" u="none" strike="noStrike" kern="1200" baseline="0" dirty="0" smtClean="0">
              <a:solidFill>
                <a:schemeClr val="tx1"/>
              </a:solidFill>
              <a:latin typeface="+mn-lt"/>
              <a:ea typeface="+mn-ea"/>
              <a:cs typeface="+mn-cs"/>
            </a:endParaRPr>
          </a:p>
          <a:p>
            <a:endParaRPr lang="en-US" sz="1600" b="0" i="0" u="none" strike="noStrike" kern="1200" baseline="0" dirty="0" smtClean="0">
              <a:solidFill>
                <a:schemeClr val="tx1"/>
              </a:solidFill>
              <a:latin typeface="+mn-lt"/>
              <a:ea typeface="+mn-ea"/>
              <a:cs typeface="+mn-cs"/>
            </a:endParaRPr>
          </a:p>
          <a:p>
            <a:r>
              <a:rPr lang="en-US" sz="1600" b="0" i="0" u="none" strike="noStrike" kern="1200" baseline="0" dirty="0" smtClean="0">
                <a:solidFill>
                  <a:schemeClr val="tx1"/>
                </a:solidFill>
                <a:latin typeface="+mn-lt"/>
                <a:ea typeface="+mn-ea"/>
                <a:cs typeface="+mn-cs"/>
              </a:rPr>
              <a:t>After a PVA establishes the initial grants, users may review their own grants as well as share their access with other users by creating new grants. Before doing so, a user should be aware of the following information:</a:t>
            </a:r>
          </a:p>
          <a:p>
            <a:pPr marL="171450" indent="-171450">
              <a:buFont typeface="Arial"/>
              <a:buChar char="•"/>
            </a:pPr>
            <a:r>
              <a:rPr lang="en-US" sz="1600" b="0" i="0" u="none" strike="noStrike" kern="1200" baseline="0" dirty="0" smtClean="0">
                <a:solidFill>
                  <a:schemeClr val="tx1"/>
                </a:solidFill>
                <a:latin typeface="+mn-lt"/>
                <a:ea typeface="+mn-ea"/>
                <a:cs typeface="+mn-cs"/>
              </a:rPr>
              <a:t>Grants are applicable to projects, resources, contracts, strategies, and services but not  portfolios</a:t>
            </a:r>
          </a:p>
          <a:p>
            <a:pPr marL="171450" indent="-171450">
              <a:buFont typeface="Arial"/>
              <a:buChar char="•"/>
            </a:pPr>
            <a:r>
              <a:rPr lang="en-US" sz="1600" b="0" i="0" u="none" strike="noStrike" kern="1200" baseline="0" dirty="0" smtClean="0">
                <a:solidFill>
                  <a:schemeClr val="tx1"/>
                </a:solidFill>
                <a:latin typeface="+mn-lt"/>
                <a:ea typeface="+mn-ea"/>
                <a:cs typeface="+mn-cs"/>
              </a:rPr>
              <a:t>Grants can be defined at the lowest level of a structure or at any parent</a:t>
            </a:r>
          </a:p>
          <a:p>
            <a:pPr marL="171450" indent="-171450">
              <a:buFont typeface="Arial"/>
              <a:buChar char="•"/>
            </a:pPr>
            <a:r>
              <a:rPr lang="en-US" sz="1600" b="0" i="0" u="none" strike="noStrike" kern="1200" baseline="0" dirty="0" smtClean="0">
                <a:solidFill>
                  <a:schemeClr val="tx1"/>
                </a:solidFill>
                <a:latin typeface="+mn-lt"/>
                <a:ea typeface="+mn-ea"/>
                <a:cs typeface="+mn-cs"/>
              </a:rPr>
              <a:t>A grant created at a parent includes a grant to not only the entity associated with that grant but to all of the parent's children in the structure as well</a:t>
            </a:r>
          </a:p>
          <a:p>
            <a:pPr marL="171450" indent="-171450">
              <a:buFont typeface="Arial"/>
              <a:buChar char="•"/>
            </a:pPr>
            <a:r>
              <a:rPr lang="en-US" sz="1600" b="0" i="0" u="none" strike="noStrike" kern="1200" baseline="0" dirty="0" smtClean="0">
                <a:solidFill>
                  <a:schemeClr val="tx1"/>
                </a:solidFill>
                <a:latin typeface="+mn-lt"/>
                <a:ea typeface="+mn-ea"/>
                <a:cs typeface="+mn-cs"/>
              </a:rPr>
              <a:t>A user may create grants for other users on any entity where that user has a grant or any child of such an entity</a:t>
            </a:r>
          </a:p>
          <a:p>
            <a:pPr marL="171450" indent="-171450">
              <a:buFont typeface="Arial"/>
              <a:buChar char="•"/>
            </a:pPr>
            <a:r>
              <a:rPr lang="en-US" sz="1600" b="0" i="0" u="none" strike="noStrike" kern="1200" baseline="0" dirty="0" smtClean="0">
                <a:solidFill>
                  <a:schemeClr val="tx1"/>
                </a:solidFill>
                <a:latin typeface="+mn-lt"/>
                <a:ea typeface="+mn-ea"/>
                <a:cs typeface="+mn-cs"/>
              </a:rPr>
              <a:t>Planview ignores resource grants more than one level above the work item associated with the grant</a:t>
            </a:r>
          </a:p>
          <a:p>
            <a:pPr marL="171450" indent="-171450">
              <a:buFont typeface="Arial"/>
              <a:buChar char="•"/>
            </a:pPr>
            <a:r>
              <a:rPr lang="en-US" sz="1600" b="0" i="0" u="none" strike="noStrike" kern="1200" baseline="0" dirty="0" smtClean="0">
                <a:solidFill>
                  <a:schemeClr val="tx1"/>
                </a:solidFill>
                <a:latin typeface="+mn-lt"/>
                <a:ea typeface="+mn-ea"/>
                <a:cs typeface="+mn-cs"/>
              </a:rPr>
              <a:t>A grant is inherited by all children in a resource structure</a:t>
            </a:r>
          </a:p>
          <a:p>
            <a:pPr marL="171450" indent="-171450">
              <a:buFont typeface="Arial"/>
              <a:buChar char="•"/>
            </a:pPr>
            <a:endParaRPr lang="en-US" sz="1600" b="0" i="0" u="none" strike="noStrike" kern="1200" baseline="0" dirty="0" smtClean="0">
              <a:solidFill>
                <a:schemeClr val="tx1"/>
              </a:solidFill>
              <a:latin typeface="+mn-lt"/>
              <a:ea typeface="+mn-ea"/>
              <a:cs typeface="+mn-cs"/>
            </a:endParaRPr>
          </a:p>
          <a:p>
            <a:pPr marL="0" indent="0">
              <a:buFont typeface="Arial"/>
              <a:buNone/>
            </a:pPr>
            <a:r>
              <a:rPr lang="en-US" sz="1600" b="0" i="0" u="none" strike="noStrike" kern="1200" baseline="0" dirty="0" smtClean="0">
                <a:solidFill>
                  <a:schemeClr val="tx1"/>
                </a:solidFill>
                <a:latin typeface="+mn-lt"/>
                <a:ea typeface="+mn-ea"/>
                <a:cs typeface="+mn-cs"/>
              </a:rPr>
              <a:t>Summary slide: PM, RM, TM can do these things…</a:t>
            </a:r>
          </a:p>
          <a:p>
            <a:pPr marL="0" indent="0">
              <a:buFont typeface="Arial"/>
              <a:buNone/>
            </a:pPr>
            <a:r>
              <a:rPr lang="en-US" sz="1600" b="0" i="0" u="none" strike="noStrike" kern="1200" baseline="0" dirty="0" smtClean="0">
                <a:solidFill>
                  <a:schemeClr val="tx1"/>
                </a:solidFill>
                <a:latin typeface="+mn-lt"/>
                <a:ea typeface="+mn-ea"/>
                <a:cs typeface="+mn-cs"/>
              </a:rPr>
              <a:t>PMs can forward their work grants</a:t>
            </a:r>
          </a:p>
        </p:txBody>
      </p:sp>
      <p:sp>
        <p:nvSpPr>
          <p:cNvPr id="4" name="Slide Number Placeholder 3"/>
          <p:cNvSpPr>
            <a:spLocks noGrp="1"/>
          </p:cNvSpPr>
          <p:nvPr>
            <p:ph type="sldNum" sz="quarter" idx="10"/>
          </p:nvPr>
        </p:nvSpPr>
        <p:spPr/>
        <p:txBody>
          <a:bodyPr/>
          <a:lstStyle/>
          <a:p>
            <a:fld id="{2254B64D-071A-4C3E-AB6B-AFA2CAA61FBD}" type="slidenum">
              <a:rPr lang="en-US" smtClean="0"/>
              <a:t>23</a:t>
            </a:fld>
            <a:endParaRPr lang="en-US"/>
          </a:p>
        </p:txBody>
      </p:sp>
    </p:spTree>
    <p:extLst>
      <p:ext uri="{BB962C8B-B14F-4D97-AF65-F5344CB8AC3E}">
        <p14:creationId xmlns:p14="http://schemas.microsoft.com/office/powerpoint/2010/main" val="3911353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24</a:t>
            </a:fld>
            <a:endParaRPr lang="en-US"/>
          </a:p>
        </p:txBody>
      </p:sp>
    </p:spTree>
    <p:extLst>
      <p:ext uri="{BB962C8B-B14F-4D97-AF65-F5344CB8AC3E}">
        <p14:creationId xmlns:p14="http://schemas.microsoft.com/office/powerpoint/2010/main" val="3911353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solidFill>
                  <a:srgbClr val="FF0000"/>
                </a:solidFill>
              </a:rPr>
              <a:t>PAT:</a:t>
            </a:r>
            <a:r>
              <a:rPr lang="en-US" sz="1400" baseline="0" dirty="0" smtClean="0">
                <a:solidFill>
                  <a:srgbClr val="FF0000"/>
                </a:solidFill>
              </a:rPr>
              <a:t> Will UTO RMs have read/write work grants to their MOB projects?</a:t>
            </a:r>
          </a:p>
          <a:p>
            <a:endParaRPr lang="en-US" sz="1400" baseline="0" dirty="0" smtClean="0">
              <a:solidFill>
                <a:srgbClr val="FF0000"/>
              </a:solidFill>
            </a:endParaRPr>
          </a:p>
          <a:p>
            <a:r>
              <a:rPr lang="en-US" sz="1400" baseline="0" dirty="0" smtClean="0">
                <a:solidFill>
                  <a:srgbClr val="FF0000"/>
                </a:solidFill>
              </a:rPr>
              <a:t>If they will, then we need training database set up in same way.</a:t>
            </a:r>
          </a:p>
          <a:p>
            <a:endParaRPr lang="en-US" sz="1400" baseline="0" dirty="0" smtClean="0">
              <a:solidFill>
                <a:srgbClr val="FF0000"/>
              </a:solidFill>
            </a:endParaRPr>
          </a:p>
          <a:p>
            <a:pPr marL="285750" indent="-285750">
              <a:buFontTx/>
              <a:buChar char="-"/>
            </a:pPr>
            <a:r>
              <a:rPr lang="en-US" sz="1400" baseline="0" dirty="0" smtClean="0">
                <a:solidFill>
                  <a:srgbClr val="FF0000"/>
                </a:solidFill>
              </a:rPr>
              <a:t>Many will have both RM/PM role, so they would have read/write access to MOB projects as a PM, but only as a PM.</a:t>
            </a:r>
          </a:p>
          <a:p>
            <a:pPr marL="285750" indent="-285750">
              <a:buFontTx/>
              <a:buChar char="-"/>
            </a:pPr>
            <a:r>
              <a:rPr lang="en-US" sz="1400" baseline="0" dirty="0" smtClean="0">
                <a:solidFill>
                  <a:srgbClr val="FF0000"/>
                </a:solidFill>
              </a:rPr>
              <a:t>If not a PM, then they would not have read/write work grants to their MOB projects.</a:t>
            </a:r>
            <a:endParaRPr lang="en-US" sz="1400" dirty="0">
              <a:solidFill>
                <a:srgbClr val="FF0000"/>
              </a:solidFill>
            </a:endParaRPr>
          </a:p>
        </p:txBody>
      </p:sp>
      <p:sp>
        <p:nvSpPr>
          <p:cNvPr id="4" name="Slide Number Placeholder 3"/>
          <p:cNvSpPr>
            <a:spLocks noGrp="1"/>
          </p:cNvSpPr>
          <p:nvPr>
            <p:ph type="sldNum" sz="quarter" idx="10"/>
          </p:nvPr>
        </p:nvSpPr>
        <p:spPr/>
        <p:txBody>
          <a:bodyPr/>
          <a:lstStyle/>
          <a:p>
            <a:fld id="{2254B64D-071A-4C3E-AB6B-AFA2CAA61FBD}" type="slidenum">
              <a:rPr lang="en-US" smtClean="0"/>
              <a:t>25</a:t>
            </a:fld>
            <a:endParaRPr lang="en-US"/>
          </a:p>
        </p:txBody>
      </p:sp>
    </p:spTree>
    <p:extLst>
      <p:ext uri="{BB962C8B-B14F-4D97-AF65-F5344CB8AC3E}">
        <p14:creationId xmlns:p14="http://schemas.microsoft.com/office/powerpoint/2010/main" val="3911353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26</a:t>
            </a:fld>
            <a:endParaRPr lang="en-US"/>
          </a:p>
        </p:txBody>
      </p:sp>
    </p:spTree>
    <p:extLst>
      <p:ext uri="{BB962C8B-B14F-4D97-AF65-F5344CB8AC3E}">
        <p14:creationId xmlns:p14="http://schemas.microsoft.com/office/powerpoint/2010/main" val="2219683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Can change job title if they choose from Data</a:t>
            </a:r>
            <a:r>
              <a:rPr lang="en-US" baseline="0" dirty="0" smtClean="0"/>
              <a:t> Picker list</a:t>
            </a:r>
          </a:p>
          <a:p>
            <a:pPr marL="171450" indent="-171450">
              <a:buFont typeface="Arial"/>
              <a:buChar char="•"/>
            </a:pPr>
            <a:r>
              <a:rPr lang="en-US" baseline="0" dirty="0" smtClean="0"/>
              <a:t>Can identify up to three roles</a:t>
            </a:r>
          </a:p>
          <a:p>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28</a:t>
            </a:fld>
            <a:endParaRPr lang="en-US"/>
          </a:p>
        </p:txBody>
      </p:sp>
    </p:spTree>
    <p:extLst>
      <p:ext uri="{BB962C8B-B14F-4D97-AF65-F5344CB8AC3E}">
        <p14:creationId xmlns:p14="http://schemas.microsoft.com/office/powerpoint/2010/main" val="3911353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29</a:t>
            </a:fld>
            <a:endParaRPr lang="en-US"/>
          </a:p>
        </p:txBody>
      </p:sp>
    </p:spTree>
    <p:extLst>
      <p:ext uri="{BB962C8B-B14F-4D97-AF65-F5344CB8AC3E}">
        <p14:creationId xmlns:p14="http://schemas.microsoft.com/office/powerpoint/2010/main" val="3911353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30</a:t>
            </a:fld>
            <a:endParaRPr lang="en-US"/>
          </a:p>
        </p:txBody>
      </p:sp>
    </p:spTree>
    <p:extLst>
      <p:ext uri="{BB962C8B-B14F-4D97-AF65-F5344CB8AC3E}">
        <p14:creationId xmlns:p14="http://schemas.microsoft.com/office/powerpoint/2010/main" val="3911353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31</a:t>
            </a:fld>
            <a:endParaRPr lang="en-US"/>
          </a:p>
        </p:txBody>
      </p:sp>
    </p:spTree>
    <p:extLst>
      <p:ext uri="{BB962C8B-B14F-4D97-AF65-F5344CB8AC3E}">
        <p14:creationId xmlns:p14="http://schemas.microsoft.com/office/powerpoint/2010/main" val="3911353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32</a:t>
            </a:fld>
            <a:endParaRPr lang="en-US"/>
          </a:p>
        </p:txBody>
      </p:sp>
    </p:spTree>
    <p:extLst>
      <p:ext uri="{BB962C8B-B14F-4D97-AF65-F5344CB8AC3E}">
        <p14:creationId xmlns:p14="http://schemas.microsoft.com/office/powerpoint/2010/main" val="3911353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4</a:t>
            </a:fld>
            <a:endParaRPr lang="en-US"/>
          </a:p>
        </p:txBody>
      </p:sp>
    </p:spTree>
    <p:extLst>
      <p:ext uri="{BB962C8B-B14F-4D97-AF65-F5344CB8AC3E}">
        <p14:creationId xmlns:p14="http://schemas.microsoft.com/office/powerpoint/2010/main" val="3911353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33</a:t>
            </a:fld>
            <a:endParaRPr lang="en-US"/>
          </a:p>
        </p:txBody>
      </p:sp>
    </p:spTree>
    <p:extLst>
      <p:ext uri="{BB962C8B-B14F-4D97-AF65-F5344CB8AC3E}">
        <p14:creationId xmlns:p14="http://schemas.microsoft.com/office/powerpoint/2010/main" val="2219683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35</a:t>
            </a:fld>
            <a:endParaRPr lang="en-US"/>
          </a:p>
        </p:txBody>
      </p:sp>
    </p:spTree>
    <p:extLst>
      <p:ext uri="{BB962C8B-B14F-4D97-AF65-F5344CB8AC3E}">
        <p14:creationId xmlns:p14="http://schemas.microsoft.com/office/powerpoint/2010/main" val="3911353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36</a:t>
            </a:fld>
            <a:endParaRPr lang="en-US"/>
          </a:p>
        </p:txBody>
      </p:sp>
    </p:spTree>
    <p:extLst>
      <p:ext uri="{BB962C8B-B14F-4D97-AF65-F5344CB8AC3E}">
        <p14:creationId xmlns:p14="http://schemas.microsoft.com/office/powerpoint/2010/main" val="3911353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Requirements</a:t>
            </a:r>
            <a:r>
              <a:rPr lang="en-US" dirty="0" smtClean="0"/>
              <a:t> – Indicate the need for a type of resource based on a role or skill, along with the providing organization. Used for long term planning at a high level (e.g., project or phase). Requirements can be refined with multiple attributes (e.g., role, skill, location, specific resource, contractor/employee, etc.).</a:t>
            </a:r>
          </a:p>
          <a:p>
            <a:endParaRPr lang="en-US" u="sng" dirty="0" smtClean="0"/>
          </a:p>
          <a:p>
            <a:r>
              <a:rPr lang="en-US" u="sng" dirty="0" smtClean="0"/>
              <a:t>Reserves</a:t>
            </a:r>
            <a:r>
              <a:rPr lang="en-US" dirty="0" smtClean="0"/>
              <a:t> –Used to block off an individual resource’s availability to work on designated project or non project work. Used in a </a:t>
            </a:r>
            <a:r>
              <a:rPr lang="en-US" dirty="0" err="1" smtClean="0"/>
              <a:t>matrixed</a:t>
            </a:r>
            <a:r>
              <a:rPr lang="en-US" dirty="0" smtClean="0"/>
              <a:t> environment by a resource manager to permit a project manager to use a resource, or to block off time for support work. May also be referred to as soft booking. When requesting resources, it is usually most effective to request at the highest reasonable level of the WBS to provide more flexibility later when assigning to specific tasks. Work owners with read-write authority to resources, also use reserves to block off resources’ time for projects to assist in tracking their future work load.</a:t>
            </a:r>
          </a:p>
          <a:p>
            <a:endParaRPr lang="en-US" u="sng" dirty="0" smtClean="0"/>
          </a:p>
          <a:p>
            <a:r>
              <a:rPr lang="en-US" u="sng" dirty="0" smtClean="0"/>
              <a:t>Allocations</a:t>
            </a:r>
            <a:r>
              <a:rPr lang="en-US" dirty="0" smtClean="0"/>
              <a:t> – Specific task assignments and effort estimates for named individuals created at the lowest used planning level of the WBS.  May also be referred to as hard booking.</a:t>
            </a:r>
          </a:p>
          <a:p>
            <a:endParaRPr lang="en-US" u="sng" dirty="0" smtClean="0"/>
          </a:p>
          <a:p>
            <a:r>
              <a:rPr lang="en-US" u="sng" dirty="0" smtClean="0"/>
              <a:t>Authorizations</a:t>
            </a:r>
            <a:r>
              <a:rPr lang="en-US" dirty="0" smtClean="0"/>
              <a:t> – Group or individual assignment to any level of the WBS from the primary planning level or below. No level of effort can be specified therefore the resource profiles are not affected by authorizations.</a:t>
            </a:r>
          </a:p>
          <a:p>
            <a:endParaRPr lang="en-US" u="sng" dirty="0" smtClean="0"/>
          </a:p>
          <a:p>
            <a:r>
              <a:rPr lang="en-US" u="sng" dirty="0" smtClean="0"/>
              <a:t>Standard Activities</a:t>
            </a:r>
            <a:r>
              <a:rPr lang="en-US" dirty="0" smtClean="0"/>
              <a:t> - Provides a means to record non-project time such as vacation, illness, holidays, etc. In some cases, these non-project work situations are often unplanned, such as illness.  Scheduling known non-work time is helpful in determining overall capacity.</a:t>
            </a:r>
          </a:p>
          <a:p>
            <a:endParaRPr lang="en-US" u="sng" dirty="0" smtClean="0"/>
          </a:p>
          <a:p>
            <a:r>
              <a:rPr lang="en-US" u="sng" dirty="0" smtClean="0"/>
              <a:t>Initiatives</a:t>
            </a:r>
            <a:r>
              <a:rPr lang="en-US" dirty="0" smtClean="0"/>
              <a:t> – Initiatives are projects (typically</a:t>
            </a:r>
            <a:r>
              <a:rPr lang="en-US" baseline="0" dirty="0" smtClean="0"/>
              <a:t> about support activities, “Server support” for example) where people can log time against these types of work as part of their work week. </a:t>
            </a:r>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37</a:t>
            </a:fld>
            <a:endParaRPr lang="en-US"/>
          </a:p>
        </p:txBody>
      </p:sp>
    </p:spTree>
    <p:extLst>
      <p:ext uri="{BB962C8B-B14F-4D97-AF65-F5344CB8AC3E}">
        <p14:creationId xmlns:p14="http://schemas.microsoft.com/office/powerpoint/2010/main" val="2719006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Requirements</a:t>
            </a:r>
            <a:r>
              <a:rPr lang="en-US" dirty="0" smtClean="0"/>
              <a:t> – Indicate the need for a type of resource based on a role or skill, along with the providing organization. Used for long term planning at a high level (e.g., project or phase). Requirements can be refined with multiple attributes (e.g., role, skill, location, specific resource, contractor/employee, etc.).</a:t>
            </a:r>
          </a:p>
          <a:p>
            <a:endParaRPr lang="en-US" u="sng" dirty="0" smtClean="0"/>
          </a:p>
          <a:p>
            <a:r>
              <a:rPr lang="en-US" u="sng" dirty="0" smtClean="0"/>
              <a:t>Reserves</a:t>
            </a:r>
            <a:r>
              <a:rPr lang="en-US" dirty="0" smtClean="0"/>
              <a:t> –Used to block off an individual resource’s availability to work on designated project or non project work. Used in a </a:t>
            </a:r>
            <a:r>
              <a:rPr lang="en-US" dirty="0" err="1" smtClean="0"/>
              <a:t>matrixed</a:t>
            </a:r>
            <a:r>
              <a:rPr lang="en-US" dirty="0" smtClean="0"/>
              <a:t> environment by a resource manager to permit a project manager to use a resource, or to block off time for support work. May also be referred to as soft booking. When requesting resources, it is usually most effective to request at the highest reasonable level of the WBS to provide more flexibility later when assigning to specific tasks. Work owners with read-write authority to resources, also use reserves to block off resources’ time for projects to assist in tracking their future work load.</a:t>
            </a:r>
          </a:p>
          <a:p>
            <a:endParaRPr lang="en-US" u="sng" dirty="0" smtClean="0"/>
          </a:p>
          <a:p>
            <a:r>
              <a:rPr lang="en-US" u="sng" dirty="0" smtClean="0"/>
              <a:t>Allocations</a:t>
            </a:r>
            <a:r>
              <a:rPr lang="en-US" dirty="0" smtClean="0"/>
              <a:t> – Specific task assignments and effort estimates for named individuals created at the lowest used planning level of the WBS.  May also be referred to as hard booking.</a:t>
            </a:r>
          </a:p>
          <a:p>
            <a:endParaRPr lang="en-US" u="sng" dirty="0" smtClean="0"/>
          </a:p>
          <a:p>
            <a:r>
              <a:rPr lang="en-US" u="sng" dirty="0" smtClean="0"/>
              <a:t>Authorizations</a:t>
            </a:r>
            <a:r>
              <a:rPr lang="en-US" dirty="0" smtClean="0"/>
              <a:t> – Group or individual assignment to any level of the WBS from the primary planning level or below. No level of effort can be specified therefore the resource profiles are not affected by authorizations.</a:t>
            </a:r>
          </a:p>
          <a:p>
            <a:endParaRPr lang="en-US" u="sng" dirty="0" smtClean="0"/>
          </a:p>
          <a:p>
            <a:r>
              <a:rPr lang="en-US" u="sng" dirty="0" smtClean="0"/>
              <a:t>Standard Activities</a:t>
            </a:r>
            <a:r>
              <a:rPr lang="en-US" dirty="0" smtClean="0"/>
              <a:t> - Provides a means to record non-project time such as vacation, illness, holidays, etc. In some cases, these non-project work situations are often unplanned, such as illness.  Scheduling known non-work time is helpful in determining overall capacity.</a:t>
            </a:r>
          </a:p>
          <a:p>
            <a:endParaRPr lang="en-US" u="sng" dirty="0" smtClean="0"/>
          </a:p>
          <a:p>
            <a:r>
              <a:rPr lang="en-US" u="sng" dirty="0" smtClean="0"/>
              <a:t>Initiatives</a:t>
            </a:r>
            <a:r>
              <a:rPr lang="en-US" dirty="0" smtClean="0"/>
              <a:t> – Initiatives are projects (typically</a:t>
            </a:r>
            <a:r>
              <a:rPr lang="en-US" baseline="0" dirty="0" smtClean="0"/>
              <a:t> about support activities, “Server support” for example) where people can log time against these types of work as part of their work week. </a:t>
            </a:r>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38</a:t>
            </a:fld>
            <a:endParaRPr lang="en-US"/>
          </a:p>
        </p:txBody>
      </p:sp>
    </p:spTree>
    <p:extLst>
      <p:ext uri="{BB962C8B-B14F-4D97-AF65-F5344CB8AC3E}">
        <p14:creationId xmlns:p14="http://schemas.microsoft.com/office/powerpoint/2010/main" val="2719006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a:t>
            </a:r>
            <a:r>
              <a:rPr lang="en-US" baseline="0" dirty="0" smtClean="0"/>
              <a:t> DATABASE: It would be nice if we could show 15 resource requests for each student – Requirements, Reservations, Allocations &amp;  Authorizations</a:t>
            </a:r>
          </a:p>
          <a:p>
            <a:endParaRPr lang="en-US" baseline="0" dirty="0" smtClean="0"/>
          </a:p>
          <a:p>
            <a:r>
              <a:rPr lang="en-US" baseline="0" dirty="0" smtClean="0"/>
              <a:t>QUESTION: What does a resource manager do when they review their notifications but don’t see start and end dates / other data (in the past)? What happens when it’s in the near future? What happens if you’re in the middle, between the start and end dates?</a:t>
            </a:r>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39</a:t>
            </a:fld>
            <a:endParaRPr lang="en-US"/>
          </a:p>
        </p:txBody>
      </p:sp>
    </p:spTree>
    <p:extLst>
      <p:ext uri="{BB962C8B-B14F-4D97-AF65-F5344CB8AC3E}">
        <p14:creationId xmlns:p14="http://schemas.microsoft.com/office/powerpoint/2010/main" val="3911353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a:t>
            </a:r>
            <a:r>
              <a:rPr lang="en-US" baseline="0" dirty="0" smtClean="0"/>
              <a:t> DATABASE: It would be nice if we could show 15 resource requests for each student – Requirements, Reservations, Allocations &amp;  Authorizations</a:t>
            </a:r>
          </a:p>
          <a:p>
            <a:endParaRPr lang="en-US" baseline="0" dirty="0" smtClean="0"/>
          </a:p>
          <a:p>
            <a:r>
              <a:rPr lang="en-US" baseline="0" dirty="0" smtClean="0"/>
              <a:t>QUESTION: What does a resource manager do when they review their notifications but don’t see start and end dates / other data (in the past)? What happens when it’s in the near future? What happens if you’re in the middle, between the start and end dates?</a:t>
            </a:r>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40</a:t>
            </a:fld>
            <a:endParaRPr lang="en-US"/>
          </a:p>
        </p:txBody>
      </p:sp>
    </p:spTree>
    <p:extLst>
      <p:ext uri="{BB962C8B-B14F-4D97-AF65-F5344CB8AC3E}">
        <p14:creationId xmlns:p14="http://schemas.microsoft.com/office/powerpoint/2010/main" val="3911353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a:t>
            </a:r>
            <a:r>
              <a:rPr lang="en-US" baseline="0" dirty="0" smtClean="0"/>
              <a:t> DATABASE:</a:t>
            </a:r>
          </a:p>
          <a:p>
            <a:pPr marL="171450" indent="-171450">
              <a:buFont typeface="Arial"/>
              <a:buChar char="•"/>
            </a:pPr>
            <a:r>
              <a:rPr lang="en-US" baseline="0" dirty="0" smtClean="0"/>
              <a:t>It would be nice if we could show 15 resource requests for each student – Requirements, Reservations, Allocations &amp;  Authorizations</a:t>
            </a:r>
          </a:p>
          <a:p>
            <a:pPr marL="171450" indent="-171450">
              <a:buFont typeface="Arial"/>
              <a:buChar char="•"/>
            </a:pPr>
            <a:r>
              <a:rPr lang="en-US" baseline="0" dirty="0" smtClean="0"/>
              <a:t>Need at least 1 MOB in training database</a:t>
            </a:r>
          </a:p>
          <a:p>
            <a:pPr marL="171450" indent="-171450">
              <a:buFont typeface="Arial"/>
              <a:buChar char="•"/>
            </a:pPr>
            <a:r>
              <a:rPr lang="en-US" baseline="0" dirty="0" smtClean="0"/>
              <a:t>Resource managers have to have work grants to authorize resources to the MOBs</a:t>
            </a:r>
          </a:p>
          <a:p>
            <a:endParaRPr lang="en-US" baseline="0" dirty="0" smtClean="0"/>
          </a:p>
          <a:p>
            <a:endParaRPr lang="en-US" baseline="0" dirty="0" smtClean="0"/>
          </a:p>
          <a:p>
            <a:r>
              <a:rPr lang="en-US" baseline="0" dirty="0" smtClean="0"/>
              <a:t>QUESTION: What does a resource manager do when they review their notifications but don’t see start and end dates / other data (in the past)? What happens when it’s in the near future? What happens if you’re in the middle, between the start and end dates?</a:t>
            </a:r>
          </a:p>
          <a:p>
            <a:endParaRPr lang="en-US" baseline="0" dirty="0" smtClean="0"/>
          </a:p>
          <a:p>
            <a:pPr marL="171450" indent="-171450">
              <a:buFontTx/>
              <a:buChar char="-"/>
            </a:pPr>
            <a:r>
              <a:rPr lang="en-US" baseline="0" dirty="0" smtClean="0"/>
              <a:t>If they are in the past, you can manually enter start and end time to clear them from your list</a:t>
            </a:r>
          </a:p>
          <a:p>
            <a:pPr marL="171450" indent="-171450">
              <a:buFontTx/>
              <a:buChar char="-"/>
            </a:pPr>
            <a:r>
              <a:rPr lang="en-US" baseline="0" dirty="0" smtClean="0"/>
              <a:t>Dashboard &gt; Needs Approval &gt; Manage Resources &gt; Reserve Request for whoever it is &gt;  shows work breakdown structure &gt; Reserve Detail &gt; Shows start and end dates &gt; Can then approve request to clear off past ones.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41</a:t>
            </a:fld>
            <a:endParaRPr lang="en-US"/>
          </a:p>
        </p:txBody>
      </p:sp>
    </p:spTree>
    <p:extLst>
      <p:ext uri="{BB962C8B-B14F-4D97-AF65-F5344CB8AC3E}">
        <p14:creationId xmlns:p14="http://schemas.microsoft.com/office/powerpoint/2010/main" val="3911353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a:t>
            </a:r>
            <a:r>
              <a:rPr lang="en-US" baseline="0" dirty="0" smtClean="0"/>
              <a:t> DATABASE:</a:t>
            </a:r>
          </a:p>
          <a:p>
            <a:pPr marL="171450" indent="-171450">
              <a:buFont typeface="Arial"/>
              <a:buChar char="•"/>
            </a:pPr>
            <a:r>
              <a:rPr lang="en-US" baseline="0" dirty="0" smtClean="0"/>
              <a:t>It would be nice if we could show 15 resource requests for each student – Requirements, Reservations, Allocations &amp;  Authorizations</a:t>
            </a:r>
          </a:p>
          <a:p>
            <a:pPr marL="171450" indent="-171450">
              <a:buFont typeface="Arial"/>
              <a:buChar char="•"/>
            </a:pPr>
            <a:r>
              <a:rPr lang="en-US" baseline="0" dirty="0" smtClean="0"/>
              <a:t>Need at least 1 MOB in training database</a:t>
            </a:r>
          </a:p>
          <a:p>
            <a:pPr marL="171450" indent="-171450">
              <a:buFont typeface="Arial"/>
              <a:buChar char="•"/>
            </a:pPr>
            <a:r>
              <a:rPr lang="en-US" baseline="0" dirty="0" smtClean="0"/>
              <a:t>Resource managers have to have work grants to authorize resources to the MOBs</a:t>
            </a:r>
          </a:p>
          <a:p>
            <a:endParaRPr lang="en-US" baseline="0" dirty="0" smtClean="0"/>
          </a:p>
          <a:p>
            <a:endParaRPr lang="en-US" baseline="0" dirty="0" smtClean="0"/>
          </a:p>
          <a:p>
            <a:r>
              <a:rPr lang="en-US" baseline="0" dirty="0" smtClean="0"/>
              <a:t>QUESTION: What does a resource manager do when they review their notifications but don’t see start and end dates / other data (in the past)? What happens when it’s in the near future? What happens if you’re in the middle, between the start and end dates?</a:t>
            </a:r>
          </a:p>
          <a:p>
            <a:endParaRPr lang="en-US" baseline="0" dirty="0" smtClean="0"/>
          </a:p>
          <a:p>
            <a:pPr marL="171450" indent="-171450">
              <a:buFontTx/>
              <a:buChar char="-"/>
            </a:pPr>
            <a:r>
              <a:rPr lang="en-US" baseline="0" dirty="0" smtClean="0"/>
              <a:t>If they are in the past, you can manually enter start and end time to clear them from your list</a:t>
            </a:r>
          </a:p>
          <a:p>
            <a:pPr marL="171450" indent="-171450">
              <a:buFontTx/>
              <a:buChar char="-"/>
            </a:pPr>
            <a:r>
              <a:rPr lang="en-US" baseline="0" dirty="0" smtClean="0"/>
              <a:t>Dashboard &gt; Needs Approval &gt; Manage Resources &gt; Reserve Request for whoever it is &gt;  shows work breakdown structure &gt; Reserve Detail &gt; Shows start and end dates &gt; Can then approve request to clear off past ones.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43</a:t>
            </a:fld>
            <a:endParaRPr lang="en-US"/>
          </a:p>
        </p:txBody>
      </p:sp>
    </p:spTree>
    <p:extLst>
      <p:ext uri="{BB962C8B-B14F-4D97-AF65-F5344CB8AC3E}">
        <p14:creationId xmlns:p14="http://schemas.microsoft.com/office/powerpoint/2010/main" val="3911353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THESE</a:t>
            </a:r>
            <a:r>
              <a:rPr lang="en-US" baseline="0" dirty="0" smtClean="0"/>
              <a:t> THINGS	</a:t>
            </a:r>
          </a:p>
          <a:p>
            <a:pPr marL="171450" indent="-171450">
              <a:buFont typeface="Arial"/>
              <a:buChar char="•"/>
            </a:pPr>
            <a:r>
              <a:rPr lang="en-US" baseline="0" dirty="0" smtClean="0"/>
              <a:t>Approve requested resources</a:t>
            </a:r>
          </a:p>
          <a:p>
            <a:pPr marL="171450" indent="-171450">
              <a:buFont typeface="Arial"/>
              <a:buChar char="•"/>
            </a:pPr>
            <a:r>
              <a:rPr lang="en-US" baseline="0" dirty="0" smtClean="0"/>
              <a:t>Authorize people to do MOB work</a:t>
            </a:r>
          </a:p>
          <a:p>
            <a:pPr marL="171450" indent="-171450">
              <a:buFont typeface="Arial"/>
              <a:buChar char="•"/>
            </a:pPr>
            <a:r>
              <a:rPr lang="en-US" baseline="0" dirty="0" smtClean="0"/>
              <a:t>Monitor resource utilization</a:t>
            </a:r>
          </a:p>
        </p:txBody>
      </p:sp>
      <p:sp>
        <p:nvSpPr>
          <p:cNvPr id="4" name="Slide Number Placeholder 3"/>
          <p:cNvSpPr>
            <a:spLocks noGrp="1"/>
          </p:cNvSpPr>
          <p:nvPr>
            <p:ph type="sldNum" sz="quarter" idx="10"/>
          </p:nvPr>
        </p:nvSpPr>
        <p:spPr/>
        <p:txBody>
          <a:bodyPr/>
          <a:lstStyle/>
          <a:p>
            <a:fld id="{2254B64D-071A-4C3E-AB6B-AFA2CAA61FBD}" type="slidenum">
              <a:rPr lang="en-US" smtClean="0"/>
              <a:t>44</a:t>
            </a:fld>
            <a:endParaRPr lang="en-US"/>
          </a:p>
        </p:txBody>
      </p:sp>
    </p:spTree>
    <p:extLst>
      <p:ext uri="{BB962C8B-B14F-4D97-AF65-F5344CB8AC3E}">
        <p14:creationId xmlns:p14="http://schemas.microsoft.com/office/powerpoint/2010/main" val="3911353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6</a:t>
            </a:fld>
            <a:endParaRPr lang="en-US"/>
          </a:p>
        </p:txBody>
      </p:sp>
    </p:spTree>
    <p:extLst>
      <p:ext uri="{BB962C8B-B14F-4D97-AF65-F5344CB8AC3E}">
        <p14:creationId xmlns:p14="http://schemas.microsoft.com/office/powerpoint/2010/main" val="22196835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a:t>
            </a:r>
            <a:r>
              <a:rPr lang="en-US" baseline="0" dirty="0" smtClean="0"/>
              <a:t> DATABASE: It would be nice if we could show 15 resource requests for each student – Requirements, Reservations, Allocations &amp;  Authorizations</a:t>
            </a:r>
          </a:p>
          <a:p>
            <a:endParaRPr lang="en-US" baseline="0" dirty="0" smtClean="0"/>
          </a:p>
          <a:p>
            <a:r>
              <a:rPr lang="en-US" baseline="0" dirty="0" smtClean="0"/>
              <a:t>QUESTION: What does a resource manager do when they review their notifications but don’t see start and end dates / other data (in the past)? What happens when it’s in the near future? What happens if you’re in the middle, between the start and end dates?</a:t>
            </a:r>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45</a:t>
            </a:fld>
            <a:endParaRPr lang="en-US"/>
          </a:p>
        </p:txBody>
      </p:sp>
    </p:spTree>
    <p:extLst>
      <p:ext uri="{BB962C8B-B14F-4D97-AF65-F5344CB8AC3E}">
        <p14:creationId xmlns:p14="http://schemas.microsoft.com/office/powerpoint/2010/main" val="3911353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a:t>
            </a:r>
            <a:r>
              <a:rPr lang="en-US" baseline="0" dirty="0" smtClean="0"/>
              <a:t> DATABASE: It would be nice if we could show 15 resource requests for each student – Requirements, Reservations, Allocations &amp;  Authorizations</a:t>
            </a:r>
          </a:p>
          <a:p>
            <a:endParaRPr lang="en-US" baseline="0" dirty="0" smtClean="0"/>
          </a:p>
          <a:p>
            <a:r>
              <a:rPr lang="en-US" baseline="0" dirty="0" smtClean="0"/>
              <a:t>QUESTION: What does a resource manager do when they review their notifications but don’t see start and end dates / other data (in the past)? What happens when it’s in the near future? What happens if you’re in the middle, between the start and end dates?</a:t>
            </a:r>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47</a:t>
            </a:fld>
            <a:endParaRPr lang="en-US"/>
          </a:p>
        </p:txBody>
      </p:sp>
    </p:spTree>
    <p:extLst>
      <p:ext uri="{BB962C8B-B14F-4D97-AF65-F5344CB8AC3E}">
        <p14:creationId xmlns:p14="http://schemas.microsoft.com/office/powerpoint/2010/main" val="3911353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 1: Adding</a:t>
            </a:r>
            <a:r>
              <a:rPr lang="en-US" baseline="0" dirty="0" smtClean="0"/>
              <a:t> Standard Activities to your own timesheet</a:t>
            </a:r>
          </a:p>
          <a:p>
            <a:endParaRPr lang="en-US" baseline="0" dirty="0" smtClean="0"/>
          </a:p>
          <a:p>
            <a:r>
              <a:rPr lang="en-US" baseline="0" dirty="0" smtClean="0"/>
              <a:t>Demo 2: Using RAM to add Standard Activities to one of our resources.</a:t>
            </a:r>
            <a:endParaRPr lang="en-US" dirty="0" smtClean="0"/>
          </a:p>
          <a:p>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48</a:t>
            </a:fld>
            <a:endParaRPr lang="en-US"/>
          </a:p>
        </p:txBody>
      </p:sp>
    </p:spTree>
    <p:extLst>
      <p:ext uri="{BB962C8B-B14F-4D97-AF65-F5344CB8AC3E}">
        <p14:creationId xmlns:p14="http://schemas.microsoft.com/office/powerpoint/2010/main" val="3911353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49</a:t>
            </a:fld>
            <a:endParaRPr lang="en-US"/>
          </a:p>
        </p:txBody>
      </p:sp>
    </p:spTree>
    <p:extLst>
      <p:ext uri="{BB962C8B-B14F-4D97-AF65-F5344CB8AC3E}">
        <p14:creationId xmlns:p14="http://schemas.microsoft.com/office/powerpoint/2010/main" val="3911353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50</a:t>
            </a:fld>
            <a:endParaRPr lang="en-US"/>
          </a:p>
        </p:txBody>
      </p:sp>
    </p:spTree>
    <p:extLst>
      <p:ext uri="{BB962C8B-B14F-4D97-AF65-F5344CB8AC3E}">
        <p14:creationId xmlns:p14="http://schemas.microsoft.com/office/powerpoint/2010/main" val="22196835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52</a:t>
            </a:fld>
            <a:endParaRPr lang="en-US"/>
          </a:p>
        </p:txBody>
      </p:sp>
    </p:spTree>
    <p:extLst>
      <p:ext uri="{BB962C8B-B14F-4D97-AF65-F5344CB8AC3E}">
        <p14:creationId xmlns:p14="http://schemas.microsoft.com/office/powerpoint/2010/main" val="3626488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53</a:t>
            </a:fld>
            <a:endParaRPr lang="en-US"/>
          </a:p>
        </p:txBody>
      </p:sp>
    </p:spTree>
    <p:extLst>
      <p:ext uri="{BB962C8B-B14F-4D97-AF65-F5344CB8AC3E}">
        <p14:creationId xmlns:p14="http://schemas.microsoft.com/office/powerpoint/2010/main" val="3626488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54</a:t>
            </a:fld>
            <a:endParaRPr lang="en-US"/>
          </a:p>
        </p:txBody>
      </p:sp>
    </p:spTree>
    <p:extLst>
      <p:ext uri="{BB962C8B-B14F-4D97-AF65-F5344CB8AC3E}">
        <p14:creationId xmlns:p14="http://schemas.microsoft.com/office/powerpoint/2010/main" val="36264883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55</a:t>
            </a:fld>
            <a:endParaRPr lang="en-US"/>
          </a:p>
        </p:txBody>
      </p:sp>
    </p:spTree>
    <p:extLst>
      <p:ext uri="{BB962C8B-B14F-4D97-AF65-F5344CB8AC3E}">
        <p14:creationId xmlns:p14="http://schemas.microsoft.com/office/powerpoint/2010/main" val="22196835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57</a:t>
            </a:fld>
            <a:endParaRPr lang="en-US"/>
          </a:p>
        </p:txBody>
      </p:sp>
    </p:spTree>
    <p:extLst>
      <p:ext uri="{BB962C8B-B14F-4D97-AF65-F5344CB8AC3E}">
        <p14:creationId xmlns:p14="http://schemas.microsoft.com/office/powerpoint/2010/main" val="3626488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10</a:t>
            </a:fld>
            <a:endParaRPr lang="en-US"/>
          </a:p>
        </p:txBody>
      </p:sp>
    </p:spTree>
    <p:extLst>
      <p:ext uri="{BB962C8B-B14F-4D97-AF65-F5344CB8AC3E}">
        <p14:creationId xmlns:p14="http://schemas.microsoft.com/office/powerpoint/2010/main" val="22196835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58</a:t>
            </a:fld>
            <a:endParaRPr lang="en-US"/>
          </a:p>
        </p:txBody>
      </p:sp>
    </p:spTree>
    <p:extLst>
      <p:ext uri="{BB962C8B-B14F-4D97-AF65-F5344CB8AC3E}">
        <p14:creationId xmlns:p14="http://schemas.microsoft.com/office/powerpoint/2010/main" val="36264883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59</a:t>
            </a:fld>
            <a:endParaRPr lang="en-US"/>
          </a:p>
        </p:txBody>
      </p:sp>
    </p:spTree>
    <p:extLst>
      <p:ext uri="{BB962C8B-B14F-4D97-AF65-F5344CB8AC3E}">
        <p14:creationId xmlns:p14="http://schemas.microsoft.com/office/powerpoint/2010/main" val="3626488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15</a:t>
            </a:fld>
            <a:endParaRPr lang="en-US"/>
          </a:p>
        </p:txBody>
      </p:sp>
    </p:spTree>
    <p:extLst>
      <p:ext uri="{BB962C8B-B14F-4D97-AF65-F5344CB8AC3E}">
        <p14:creationId xmlns:p14="http://schemas.microsoft.com/office/powerpoint/2010/main" val="2219683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note</a:t>
            </a:r>
            <a:r>
              <a:rPr lang="en-US" baseline="0" dirty="0" smtClean="0"/>
              <a:t> that groups read Planview data, not PeopleSoft data. So if someone leaves or is added to that group, this will not be reflected in your resource portfolio.</a:t>
            </a:r>
            <a:endParaRPr lang="en-US" dirty="0" smtClean="0"/>
          </a:p>
          <a:p>
            <a:endParaRPr lang="en-US" dirty="0" smtClean="0"/>
          </a:p>
          <a:p>
            <a:r>
              <a:rPr lang="en-US" dirty="0" smtClean="0"/>
              <a:t>Emphasize</a:t>
            </a:r>
            <a:r>
              <a:rPr lang="en-US" baseline="0" dirty="0" smtClean="0"/>
              <a:t> that you can add anyone in the org to your resource portfolio.</a:t>
            </a:r>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17</a:t>
            </a:fld>
            <a:endParaRPr lang="en-US"/>
          </a:p>
        </p:txBody>
      </p:sp>
    </p:spTree>
    <p:extLst>
      <p:ext uri="{BB962C8B-B14F-4D97-AF65-F5344CB8AC3E}">
        <p14:creationId xmlns:p14="http://schemas.microsoft.com/office/powerpoint/2010/main" val="3911353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18</a:t>
            </a:fld>
            <a:endParaRPr lang="en-US"/>
          </a:p>
        </p:txBody>
      </p:sp>
    </p:spTree>
    <p:extLst>
      <p:ext uri="{BB962C8B-B14F-4D97-AF65-F5344CB8AC3E}">
        <p14:creationId xmlns:p14="http://schemas.microsoft.com/office/powerpoint/2010/main" val="3911353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19</a:t>
            </a:fld>
            <a:endParaRPr lang="en-US"/>
          </a:p>
        </p:txBody>
      </p:sp>
    </p:spTree>
    <p:extLst>
      <p:ext uri="{BB962C8B-B14F-4D97-AF65-F5344CB8AC3E}">
        <p14:creationId xmlns:p14="http://schemas.microsoft.com/office/powerpoint/2010/main" val="3911353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4B64D-071A-4C3E-AB6B-AFA2CAA61FBD}" type="slidenum">
              <a:rPr lang="en-US" smtClean="0"/>
              <a:t>20</a:t>
            </a:fld>
            <a:endParaRPr lang="en-US"/>
          </a:p>
        </p:txBody>
      </p:sp>
    </p:spTree>
    <p:extLst>
      <p:ext uri="{BB962C8B-B14F-4D97-AF65-F5344CB8AC3E}">
        <p14:creationId xmlns:p14="http://schemas.microsoft.com/office/powerpoint/2010/main" val="2219683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9131370" cy="6858000"/>
          </a:xfrm>
          <a:prstGeom prst="rect">
            <a:avLst/>
          </a:prstGeom>
        </p:spPr>
      </p:pic>
      <p:sp>
        <p:nvSpPr>
          <p:cNvPr id="2" name="Title 1"/>
          <p:cNvSpPr>
            <a:spLocks noGrp="1"/>
          </p:cNvSpPr>
          <p:nvPr>
            <p:ph type="ctrTitle"/>
          </p:nvPr>
        </p:nvSpPr>
        <p:spPr>
          <a:xfrm>
            <a:off x="-7166" y="776227"/>
            <a:ext cx="9151165" cy="774233"/>
          </a:xfrm>
        </p:spPr>
        <p:txBody>
          <a:bodyPr/>
          <a:lstStyle>
            <a:lvl1pPr algn="l">
              <a:defRPr sz="4200" b="1">
                <a:solidFill>
                  <a:schemeClr val="tx1">
                    <a:lumMod val="65000"/>
                    <a:lumOff val="35000"/>
                  </a:schemeClr>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1828800"/>
            <a:ext cx="9144000" cy="5029200"/>
          </a:xfrm>
        </p:spPr>
        <p:txBody>
          <a:bodyPr/>
          <a:lstStyle>
            <a:lvl1pPr marL="0" indent="0" algn="l">
              <a:buNone/>
              <a:defRPr sz="2200">
                <a:solidFill>
                  <a:srgbClr val="595959"/>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344865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fld id="{746234A8-958A-4863-A6C3-E72C491F6E76}" type="datetime1">
              <a:rPr lang="en-US" smtClean="0"/>
              <a:t>5/23/2012</a:t>
            </a:fld>
            <a:endParaRPr lang="en-US"/>
          </a:p>
        </p:txBody>
      </p:sp>
      <p:sp>
        <p:nvSpPr>
          <p:cNvPr id="5" name="Footer Placeholder 4"/>
          <p:cNvSpPr>
            <a:spLocks noGrp="1"/>
          </p:cNvSpPr>
          <p:nvPr>
            <p:ph type="ftr" sz="quarter" idx="11"/>
          </p:nvPr>
        </p:nvSpPr>
        <p:spPr>
          <a:xfrm>
            <a:off x="3124200" y="6248400"/>
            <a:ext cx="4600575" cy="45720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3785179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fld id="{CBBD6630-82B4-40A9-A6A9-7038C41F9DBC}" type="datetime1">
              <a:rPr lang="en-US" smtClean="0"/>
              <a:t>5/23/2012</a:t>
            </a:fld>
            <a:endParaRPr lang="en-US"/>
          </a:p>
        </p:txBody>
      </p:sp>
      <p:sp>
        <p:nvSpPr>
          <p:cNvPr id="5" name="Footer Placeholder 4"/>
          <p:cNvSpPr>
            <a:spLocks noGrp="1"/>
          </p:cNvSpPr>
          <p:nvPr>
            <p:ph type="ftr" sz="quarter" idx="11"/>
          </p:nvPr>
        </p:nvSpPr>
        <p:spPr>
          <a:xfrm>
            <a:off x="3124200" y="6248400"/>
            <a:ext cx="4600575" cy="45720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1392541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fld id="{4FB39703-C111-44A0-BAAE-7A1E9E251316}" type="datetime1">
              <a:rPr lang="en-US" smtClean="0"/>
              <a:t>5/23/2012</a:t>
            </a:fld>
            <a:endParaRPr lang="en-US"/>
          </a:p>
        </p:txBody>
      </p:sp>
      <p:sp>
        <p:nvSpPr>
          <p:cNvPr id="5" name="Footer Placeholder 4"/>
          <p:cNvSpPr>
            <a:spLocks noGrp="1"/>
          </p:cNvSpPr>
          <p:nvPr>
            <p:ph type="ftr" sz="quarter" idx="11"/>
          </p:nvPr>
        </p:nvSpPr>
        <p:spPr>
          <a:xfrm>
            <a:off x="3124200" y="6248400"/>
            <a:ext cx="4600575" cy="45720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2957905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fld id="{A6095BAB-1A5F-49AD-A915-495D51D1BF2C}" type="datetime1">
              <a:rPr lang="en-US" smtClean="0"/>
              <a:t>5/23/2012</a:t>
            </a:fld>
            <a:endParaRPr lang="en-US"/>
          </a:p>
        </p:txBody>
      </p:sp>
      <p:sp>
        <p:nvSpPr>
          <p:cNvPr id="5" name="Footer Placeholder 4"/>
          <p:cNvSpPr>
            <a:spLocks noGrp="1"/>
          </p:cNvSpPr>
          <p:nvPr>
            <p:ph type="ftr" sz="quarter" idx="11"/>
          </p:nvPr>
        </p:nvSpPr>
        <p:spPr>
          <a:xfrm>
            <a:off x="3124200" y="6248400"/>
            <a:ext cx="4600575" cy="45720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3093369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fld id="{DA5A4559-712E-4B80-A585-CC8C8A81893E}" type="datetime1">
              <a:rPr lang="en-US" smtClean="0"/>
              <a:t>5/23/2012</a:t>
            </a:fld>
            <a:endParaRPr lang="en-US"/>
          </a:p>
        </p:txBody>
      </p:sp>
      <p:sp>
        <p:nvSpPr>
          <p:cNvPr id="6" name="Footer Placeholder 5"/>
          <p:cNvSpPr>
            <a:spLocks noGrp="1"/>
          </p:cNvSpPr>
          <p:nvPr>
            <p:ph type="ftr" sz="quarter" idx="11"/>
          </p:nvPr>
        </p:nvSpPr>
        <p:spPr>
          <a:xfrm>
            <a:off x="3124200" y="6248400"/>
            <a:ext cx="4600575" cy="45720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2561488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a:lstStyle>
            <a:lvl1pPr>
              <a:defRPr/>
            </a:lvl1pPr>
          </a:lstStyle>
          <a:p>
            <a:fld id="{8328A57A-F0A2-4565-A3F3-4FDB49EAD069}" type="datetime1">
              <a:rPr lang="en-US" smtClean="0"/>
              <a:t>5/23/2012</a:t>
            </a:fld>
            <a:endParaRPr lang="en-US"/>
          </a:p>
        </p:txBody>
      </p:sp>
      <p:sp>
        <p:nvSpPr>
          <p:cNvPr id="8" name="Footer Placeholder 7"/>
          <p:cNvSpPr>
            <a:spLocks noGrp="1"/>
          </p:cNvSpPr>
          <p:nvPr>
            <p:ph type="ftr" sz="quarter" idx="11"/>
          </p:nvPr>
        </p:nvSpPr>
        <p:spPr>
          <a:xfrm>
            <a:off x="3124200" y="6248400"/>
            <a:ext cx="4600575" cy="45720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3791252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vl1pPr>
          </a:lstStyle>
          <a:p>
            <a:fld id="{20D430F2-4C7B-4ABE-A9C0-776DE4E8DCA2}" type="datetime1">
              <a:rPr lang="en-US" smtClean="0"/>
              <a:t>5/23/2012</a:t>
            </a:fld>
            <a:endParaRPr lang="en-US"/>
          </a:p>
        </p:txBody>
      </p:sp>
      <p:sp>
        <p:nvSpPr>
          <p:cNvPr id="4" name="Footer Placeholder 3"/>
          <p:cNvSpPr>
            <a:spLocks noGrp="1"/>
          </p:cNvSpPr>
          <p:nvPr>
            <p:ph type="ftr" sz="quarter" idx="11"/>
          </p:nvPr>
        </p:nvSpPr>
        <p:spPr>
          <a:xfrm>
            <a:off x="3124200" y="6248400"/>
            <a:ext cx="4600575" cy="45720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2873530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a:defRPr/>
            </a:lvl1pPr>
          </a:lstStyle>
          <a:p>
            <a:fld id="{B72946A2-E726-453B-B114-606A18B6903D}" type="datetime1">
              <a:rPr lang="en-US" smtClean="0"/>
              <a:t>5/23/2012</a:t>
            </a:fld>
            <a:endParaRPr lang="en-US"/>
          </a:p>
        </p:txBody>
      </p:sp>
      <p:sp>
        <p:nvSpPr>
          <p:cNvPr id="3" name="Footer Placeholder 2"/>
          <p:cNvSpPr>
            <a:spLocks noGrp="1"/>
          </p:cNvSpPr>
          <p:nvPr>
            <p:ph type="ftr" sz="quarter" idx="11"/>
          </p:nvPr>
        </p:nvSpPr>
        <p:spPr>
          <a:xfrm>
            <a:off x="3124200" y="6248400"/>
            <a:ext cx="4600575" cy="45720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124016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fld id="{A8E2347E-87CF-43D7-A45B-CFDCF30EDB8A}" type="datetime1">
              <a:rPr lang="en-US" smtClean="0"/>
              <a:t>5/23/2012</a:t>
            </a:fld>
            <a:endParaRPr lang="en-US"/>
          </a:p>
        </p:txBody>
      </p:sp>
      <p:sp>
        <p:nvSpPr>
          <p:cNvPr id="6" name="Footer Placeholder 5"/>
          <p:cNvSpPr>
            <a:spLocks noGrp="1"/>
          </p:cNvSpPr>
          <p:nvPr>
            <p:ph type="ftr" sz="quarter" idx="11"/>
          </p:nvPr>
        </p:nvSpPr>
        <p:spPr>
          <a:xfrm>
            <a:off x="3124200" y="6248400"/>
            <a:ext cx="4600575" cy="45720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4226692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fld id="{A132E846-2FB0-4156-9148-E43929C54F15}" type="datetime1">
              <a:rPr lang="en-US" smtClean="0"/>
              <a:t>5/23/2012</a:t>
            </a:fld>
            <a:endParaRPr lang="en-US"/>
          </a:p>
        </p:txBody>
      </p:sp>
      <p:sp>
        <p:nvSpPr>
          <p:cNvPr id="6" name="Footer Placeholder 5"/>
          <p:cNvSpPr>
            <a:spLocks noGrp="1"/>
          </p:cNvSpPr>
          <p:nvPr>
            <p:ph type="ftr" sz="quarter" idx="11"/>
          </p:nvPr>
        </p:nvSpPr>
        <p:spPr>
          <a:xfrm>
            <a:off x="3124200" y="6248400"/>
            <a:ext cx="4600575" cy="45720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1436549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8" name="Title 1"/>
          <p:cNvSpPr txBox="1">
            <a:spLocks/>
          </p:cNvSpPr>
          <p:nvPr userDrawn="1"/>
        </p:nvSpPr>
        <p:spPr>
          <a:xfrm>
            <a:off x="-7166" y="802687"/>
            <a:ext cx="9151165" cy="774233"/>
          </a:xfrm>
          <a:prstGeom prst="rect">
            <a:avLst/>
          </a:prstGeom>
        </p:spPr>
        <p:txBody>
          <a:bodyPr/>
          <a:lstStyle>
            <a:lvl1pPr algn="l" rtl="0" eaLnBrk="1" fontAlgn="base" hangingPunct="1">
              <a:spcBef>
                <a:spcPct val="0"/>
              </a:spcBef>
              <a:spcAft>
                <a:spcPct val="0"/>
              </a:spcAft>
              <a:defRPr sz="4200" b="1">
                <a:solidFill>
                  <a:schemeClr val="tx1">
                    <a:lumMod val="65000"/>
                    <a:lumOff val="35000"/>
                  </a:schemeClr>
                </a:solidFill>
                <a:latin typeface="Arial"/>
                <a:ea typeface="+mj-ea"/>
                <a:cs typeface="Arial"/>
              </a:defRPr>
            </a:lvl1pPr>
            <a:lvl2pPr algn="ctr" rtl="0" eaLnBrk="1" fontAlgn="base" hangingPunct="1">
              <a:spcBef>
                <a:spcPct val="0"/>
              </a:spcBef>
              <a:spcAft>
                <a:spcPct val="0"/>
              </a:spcAft>
              <a:defRPr sz="4400">
                <a:solidFill>
                  <a:schemeClr val="tx2"/>
                </a:solidFill>
                <a:latin typeface="Times"/>
              </a:defRPr>
            </a:lvl2pPr>
            <a:lvl3pPr algn="ctr" rtl="0" eaLnBrk="1" fontAlgn="base" hangingPunct="1">
              <a:spcBef>
                <a:spcPct val="0"/>
              </a:spcBef>
              <a:spcAft>
                <a:spcPct val="0"/>
              </a:spcAft>
              <a:defRPr sz="4400">
                <a:solidFill>
                  <a:schemeClr val="tx2"/>
                </a:solidFill>
                <a:latin typeface="Times"/>
              </a:defRPr>
            </a:lvl3pPr>
            <a:lvl4pPr algn="ctr" rtl="0" eaLnBrk="1" fontAlgn="base" hangingPunct="1">
              <a:spcBef>
                <a:spcPct val="0"/>
              </a:spcBef>
              <a:spcAft>
                <a:spcPct val="0"/>
              </a:spcAft>
              <a:defRPr sz="4400">
                <a:solidFill>
                  <a:schemeClr val="tx2"/>
                </a:solidFill>
                <a:latin typeface="Times"/>
              </a:defRPr>
            </a:lvl4pPr>
            <a:lvl5pPr algn="ctr" rtl="0" eaLnBrk="1" fontAlgn="base" hangingPunct="1">
              <a:spcBef>
                <a:spcPct val="0"/>
              </a:spcBef>
              <a:spcAft>
                <a:spcPct val="0"/>
              </a:spcAft>
              <a:defRPr sz="4400">
                <a:solidFill>
                  <a:schemeClr val="tx2"/>
                </a:solidFill>
                <a:latin typeface="Times"/>
              </a:defRPr>
            </a:lvl5pPr>
            <a:lvl6pPr marL="457200" algn="ctr" rtl="0" eaLnBrk="1" fontAlgn="base" hangingPunct="1">
              <a:spcBef>
                <a:spcPct val="0"/>
              </a:spcBef>
              <a:spcAft>
                <a:spcPct val="0"/>
              </a:spcAft>
              <a:defRPr sz="4400">
                <a:solidFill>
                  <a:schemeClr val="tx2"/>
                </a:solidFill>
                <a:latin typeface="Times"/>
              </a:defRPr>
            </a:lvl6pPr>
            <a:lvl7pPr marL="914400" algn="ctr" rtl="0" eaLnBrk="1" fontAlgn="base" hangingPunct="1">
              <a:spcBef>
                <a:spcPct val="0"/>
              </a:spcBef>
              <a:spcAft>
                <a:spcPct val="0"/>
              </a:spcAft>
              <a:defRPr sz="4400">
                <a:solidFill>
                  <a:schemeClr val="tx2"/>
                </a:solidFill>
                <a:latin typeface="Times"/>
              </a:defRPr>
            </a:lvl7pPr>
            <a:lvl8pPr marL="1371600" algn="ctr" rtl="0" eaLnBrk="1" fontAlgn="base" hangingPunct="1">
              <a:spcBef>
                <a:spcPct val="0"/>
              </a:spcBef>
              <a:spcAft>
                <a:spcPct val="0"/>
              </a:spcAft>
              <a:defRPr sz="4400">
                <a:solidFill>
                  <a:schemeClr val="tx2"/>
                </a:solidFill>
                <a:latin typeface="Times"/>
              </a:defRPr>
            </a:lvl8pPr>
            <a:lvl9pPr marL="1828800" algn="ctr" rtl="0" eaLnBrk="1" fontAlgn="base" hangingPunct="1">
              <a:spcBef>
                <a:spcPct val="0"/>
              </a:spcBef>
              <a:spcAft>
                <a:spcPct val="0"/>
              </a:spcAft>
              <a:defRPr sz="4400">
                <a:solidFill>
                  <a:schemeClr val="tx2"/>
                </a:solidFill>
                <a:latin typeface="Times"/>
              </a:defRPr>
            </a:lvl9pPr>
          </a:lstStyle>
          <a:p>
            <a:endParaRPr lang="en-US" dirty="0"/>
          </a:p>
        </p:txBody>
      </p:sp>
      <p:sp>
        <p:nvSpPr>
          <p:cNvPr id="19" name="Subtitle 2"/>
          <p:cNvSpPr txBox="1">
            <a:spLocks/>
          </p:cNvSpPr>
          <p:nvPr userDrawn="1"/>
        </p:nvSpPr>
        <p:spPr>
          <a:xfrm>
            <a:off x="0" y="1828800"/>
            <a:ext cx="9144000" cy="5029200"/>
          </a:xfrm>
          <a:prstGeom prst="rect">
            <a:avLst/>
          </a:prstGeom>
        </p:spPr>
        <p:txBody>
          <a:bodyPr/>
          <a:lstStyle>
            <a:lvl1pPr marL="0" indent="0" algn="l" rtl="0" eaLnBrk="1" fontAlgn="base" hangingPunct="1">
              <a:spcBef>
                <a:spcPct val="20000"/>
              </a:spcBef>
              <a:spcAft>
                <a:spcPct val="0"/>
              </a:spcAft>
              <a:buNone/>
              <a:defRPr sz="2200">
                <a:solidFill>
                  <a:srgbClr val="595959"/>
                </a:solidFill>
                <a:latin typeface="Arial"/>
                <a:ea typeface="+mn-ea"/>
                <a:cs typeface="Arial"/>
              </a:defRPr>
            </a:lvl1pPr>
            <a:lvl2pPr marL="457200" indent="0" algn="ctr" rtl="0" eaLnBrk="1" fontAlgn="base" hangingPunct="1">
              <a:spcBef>
                <a:spcPct val="20000"/>
              </a:spcBef>
              <a:spcAft>
                <a:spcPct val="0"/>
              </a:spcAft>
              <a:buNone/>
              <a:defRPr sz="2800">
                <a:solidFill>
                  <a:schemeClr val="tx1"/>
                </a:solidFill>
                <a:latin typeface="+mn-lt"/>
              </a:defRPr>
            </a:lvl2pPr>
            <a:lvl3pPr marL="914400" indent="0" algn="ctr" rtl="0" eaLnBrk="1" fontAlgn="base" hangingPunct="1">
              <a:spcBef>
                <a:spcPct val="20000"/>
              </a:spcBef>
              <a:spcAft>
                <a:spcPct val="0"/>
              </a:spcAft>
              <a:buNone/>
              <a:defRPr sz="2400">
                <a:solidFill>
                  <a:schemeClr val="tx1"/>
                </a:solidFill>
                <a:latin typeface="+mn-lt"/>
              </a:defRPr>
            </a:lvl3pPr>
            <a:lvl4pPr marL="1371600" indent="0" algn="ctr" rtl="0" eaLnBrk="1" fontAlgn="base" hangingPunct="1">
              <a:spcBef>
                <a:spcPct val="20000"/>
              </a:spcBef>
              <a:spcAft>
                <a:spcPct val="0"/>
              </a:spcAft>
              <a:buNone/>
              <a:defRPr sz="2000">
                <a:solidFill>
                  <a:schemeClr val="tx1"/>
                </a:solidFill>
                <a:latin typeface="+mn-lt"/>
              </a:defRPr>
            </a:lvl4pPr>
            <a:lvl5pPr marL="1828800" indent="0" algn="ctr" rtl="0" eaLnBrk="1" fontAlgn="base" hangingPunct="1">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endParaRPr lang="en-US" dirty="0"/>
          </a:p>
        </p:txBody>
      </p:sp>
      <p:pic>
        <p:nvPicPr>
          <p:cNvPr id="2" name="Picture 1"/>
          <p:cNvPicPr>
            <a:picLocks noChangeAspect="1"/>
          </p:cNvPicPr>
          <p:nvPr userDrawn="1"/>
        </p:nvPicPr>
        <p:blipFill>
          <a:blip r:embed="rId13"/>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a:defRPr>
      </a:lvl2pPr>
      <a:lvl3pPr algn="ctr" rtl="0" eaLnBrk="1" fontAlgn="base" hangingPunct="1">
        <a:spcBef>
          <a:spcPct val="0"/>
        </a:spcBef>
        <a:spcAft>
          <a:spcPct val="0"/>
        </a:spcAft>
        <a:defRPr sz="4400">
          <a:solidFill>
            <a:schemeClr val="tx2"/>
          </a:solidFill>
          <a:latin typeface="Times"/>
        </a:defRPr>
      </a:lvl3pPr>
      <a:lvl4pPr algn="ctr" rtl="0" eaLnBrk="1" fontAlgn="base" hangingPunct="1">
        <a:spcBef>
          <a:spcPct val="0"/>
        </a:spcBef>
        <a:spcAft>
          <a:spcPct val="0"/>
        </a:spcAft>
        <a:defRPr sz="4400">
          <a:solidFill>
            <a:schemeClr val="tx2"/>
          </a:solidFill>
          <a:latin typeface="Times"/>
        </a:defRPr>
      </a:lvl4pPr>
      <a:lvl5pPr algn="ctr" rtl="0" eaLnBrk="1" fontAlgn="base" hangingPunct="1">
        <a:spcBef>
          <a:spcPct val="0"/>
        </a:spcBef>
        <a:spcAft>
          <a:spcPct val="0"/>
        </a:spcAft>
        <a:defRPr sz="4400">
          <a:solidFill>
            <a:schemeClr val="tx2"/>
          </a:solidFill>
          <a:latin typeface="Times"/>
        </a:defRPr>
      </a:lvl5pPr>
      <a:lvl6pPr marL="457200" algn="ctr" rtl="0" eaLnBrk="1" fontAlgn="base" hangingPunct="1">
        <a:spcBef>
          <a:spcPct val="0"/>
        </a:spcBef>
        <a:spcAft>
          <a:spcPct val="0"/>
        </a:spcAft>
        <a:defRPr sz="4400">
          <a:solidFill>
            <a:schemeClr val="tx2"/>
          </a:solidFill>
          <a:latin typeface="Times"/>
        </a:defRPr>
      </a:lvl6pPr>
      <a:lvl7pPr marL="914400" algn="ctr" rtl="0" eaLnBrk="1" fontAlgn="base" hangingPunct="1">
        <a:spcBef>
          <a:spcPct val="0"/>
        </a:spcBef>
        <a:spcAft>
          <a:spcPct val="0"/>
        </a:spcAft>
        <a:defRPr sz="4400">
          <a:solidFill>
            <a:schemeClr val="tx2"/>
          </a:solidFill>
          <a:latin typeface="Times"/>
        </a:defRPr>
      </a:lvl7pPr>
      <a:lvl8pPr marL="1371600" algn="ctr" rtl="0" eaLnBrk="1" fontAlgn="base" hangingPunct="1">
        <a:spcBef>
          <a:spcPct val="0"/>
        </a:spcBef>
        <a:spcAft>
          <a:spcPct val="0"/>
        </a:spcAft>
        <a:defRPr sz="4400">
          <a:solidFill>
            <a:schemeClr val="tx2"/>
          </a:solidFill>
          <a:latin typeface="Times"/>
        </a:defRPr>
      </a:lvl8pPr>
      <a:lvl9pPr marL="1828800" algn="ctr" rtl="0" eaLnBrk="1" fontAlgn="base" hangingPunct="1">
        <a:spcBef>
          <a:spcPct val="0"/>
        </a:spcBef>
        <a:spcAft>
          <a:spcPct val="0"/>
        </a:spcAft>
        <a:defRPr sz="4400">
          <a:solidFill>
            <a:schemeClr val="tx2"/>
          </a:solidFill>
          <a:latin typeface="Times"/>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65" y="1981200"/>
            <a:ext cx="9151165" cy="1688633"/>
          </a:xfrm>
        </p:spPr>
        <p:txBody>
          <a:bodyPr/>
          <a:lstStyle/>
          <a:p>
            <a:pPr algn="ctr"/>
            <a:r>
              <a:rPr lang="en-US" sz="4400" dirty="0" smtClean="0"/>
              <a:t>Planview for Resource Managers:</a:t>
            </a:r>
            <a:br>
              <a:rPr lang="en-US" sz="4400" dirty="0" smtClean="0"/>
            </a:br>
            <a:r>
              <a:rPr lang="en-US" sz="4400" dirty="0" smtClean="0"/>
              <a:t>Create Your Project</a:t>
            </a:r>
            <a:endParaRPr lang="en-US" sz="4400" dirty="0"/>
          </a:p>
        </p:txBody>
      </p:sp>
    </p:spTree>
    <p:extLst>
      <p:ext uri="{BB962C8B-B14F-4D97-AF65-F5344CB8AC3E}">
        <p14:creationId xmlns:p14="http://schemas.microsoft.com/office/powerpoint/2010/main" val="2313000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839200" cy="5257800"/>
          </a:xfrm>
        </p:spPr>
        <p:txBody>
          <a:bodyPr>
            <a:normAutofit/>
          </a:bodyPr>
          <a:lstStyle/>
          <a:p>
            <a:pPr>
              <a:buFont typeface="Wingdings" charset="2"/>
              <a:buChar char=""/>
            </a:pPr>
            <a:r>
              <a:rPr lang="en-US" sz="2400" dirty="0" smtClean="0">
                <a:solidFill>
                  <a:srgbClr val="595959"/>
                </a:solidFill>
                <a:latin typeface="Arial"/>
                <a:cs typeface="Arial"/>
              </a:rPr>
              <a:t>Intro to Planview</a:t>
            </a:r>
          </a:p>
          <a:p>
            <a:pPr>
              <a:buFont typeface="Wingdings" charset="2"/>
              <a:buChar char=""/>
            </a:pPr>
            <a:r>
              <a:rPr lang="en-US" sz="2400" dirty="0" smtClean="0">
                <a:solidFill>
                  <a:srgbClr val="595959"/>
                </a:solidFill>
                <a:latin typeface="Arial"/>
                <a:cs typeface="Arial"/>
              </a:rPr>
              <a:t>Login</a:t>
            </a:r>
          </a:p>
          <a:p>
            <a:pPr>
              <a:buFont typeface="Wingdings" charset="2"/>
              <a:buChar char="q"/>
            </a:pPr>
            <a:r>
              <a:rPr lang="en-US" sz="2400" dirty="0" smtClean="0">
                <a:solidFill>
                  <a:srgbClr val="760D30"/>
                </a:solidFill>
                <a:latin typeface="Arial"/>
                <a:cs typeface="Arial"/>
              </a:rPr>
              <a:t>Create a Work Portfolio</a:t>
            </a:r>
          </a:p>
          <a:p>
            <a:pPr>
              <a:buFont typeface="Wingdings" charset="2"/>
              <a:buChar char="q"/>
            </a:pPr>
            <a:r>
              <a:rPr lang="en-US" sz="2400" dirty="0" smtClean="0">
                <a:solidFill>
                  <a:srgbClr val="595959"/>
                </a:solidFill>
                <a:latin typeface="Arial"/>
                <a:cs typeface="Arial"/>
              </a:rPr>
              <a:t>Create a Resource Portfolio</a:t>
            </a:r>
          </a:p>
          <a:p>
            <a:pPr>
              <a:buFont typeface="Wingdings" charset="2"/>
              <a:buChar char="q"/>
            </a:pPr>
            <a:r>
              <a:rPr lang="en-US" sz="2400" dirty="0" smtClean="0">
                <a:solidFill>
                  <a:srgbClr val="595959"/>
                </a:solidFill>
                <a:latin typeface="Arial"/>
                <a:cs typeface="Arial"/>
              </a:rPr>
              <a:t>Grants</a:t>
            </a:r>
          </a:p>
          <a:p>
            <a:pPr>
              <a:buFont typeface="Wingdings" charset="2"/>
              <a:buChar char="q"/>
            </a:pPr>
            <a:r>
              <a:rPr lang="en-US" sz="2400" dirty="0" smtClean="0">
                <a:solidFill>
                  <a:srgbClr val="595959"/>
                </a:solidFill>
                <a:latin typeface="Arial"/>
                <a:cs typeface="Arial"/>
              </a:rPr>
              <a:t>Update Resource Attributes</a:t>
            </a:r>
          </a:p>
          <a:p>
            <a:pPr>
              <a:buFont typeface="Wingdings" charset="2"/>
              <a:buChar char="q"/>
            </a:pPr>
            <a:r>
              <a:rPr lang="en-US" sz="2400" dirty="0" smtClean="0">
                <a:solidFill>
                  <a:srgbClr val="595959"/>
                </a:solidFill>
                <a:latin typeface="Arial"/>
                <a:cs typeface="Arial"/>
              </a:rPr>
              <a:t>Manage Resources</a:t>
            </a:r>
          </a:p>
          <a:p>
            <a:pPr>
              <a:buFont typeface="Wingdings" charset="2"/>
              <a:buChar char="q"/>
            </a:pPr>
            <a:r>
              <a:rPr lang="en-US" sz="2400" dirty="0" smtClean="0">
                <a:solidFill>
                  <a:srgbClr val="595959"/>
                </a:solidFill>
                <a:latin typeface="Arial"/>
                <a:cs typeface="Arial"/>
              </a:rPr>
              <a:t>Fill Out the Timesheet</a:t>
            </a:r>
          </a:p>
          <a:p>
            <a:pPr>
              <a:buFont typeface="Wingdings" charset="2"/>
              <a:buChar char="q"/>
            </a:pPr>
            <a:r>
              <a:rPr lang="en-US" sz="2400" dirty="0" smtClean="0">
                <a:solidFill>
                  <a:srgbClr val="595959"/>
                </a:solidFill>
                <a:latin typeface="Arial"/>
                <a:cs typeface="Arial"/>
              </a:rPr>
              <a:t>Manage </a:t>
            </a:r>
            <a:r>
              <a:rPr lang="en-US" sz="2400" dirty="0">
                <a:solidFill>
                  <a:srgbClr val="595959"/>
                </a:solidFill>
                <a:latin typeface="Arial"/>
                <a:cs typeface="Arial"/>
              </a:rPr>
              <a:t>E</a:t>
            </a:r>
            <a:r>
              <a:rPr lang="en-US" sz="2400" dirty="0" smtClean="0">
                <a:solidFill>
                  <a:srgbClr val="595959"/>
                </a:solidFill>
                <a:latin typeface="Arial"/>
                <a:cs typeface="Arial"/>
              </a:rPr>
              <a:t>stimated vs. Actual </a:t>
            </a:r>
            <a:r>
              <a:rPr lang="en-US" sz="2400" dirty="0">
                <a:solidFill>
                  <a:srgbClr val="595959"/>
                </a:solidFill>
                <a:latin typeface="Arial"/>
                <a:cs typeface="Arial"/>
              </a:rPr>
              <a:t>T</a:t>
            </a:r>
            <a:r>
              <a:rPr lang="en-US" sz="2400" dirty="0" smtClean="0">
                <a:solidFill>
                  <a:srgbClr val="595959"/>
                </a:solidFill>
                <a:latin typeface="Arial"/>
                <a:cs typeface="Arial"/>
              </a:rPr>
              <a:t>ime</a:t>
            </a:r>
          </a:p>
          <a:p>
            <a:endParaRPr lang="en-US" sz="2400" dirty="0" smtClean="0">
              <a:solidFill>
                <a:srgbClr val="595959"/>
              </a:solidFill>
              <a:latin typeface="Arial"/>
              <a:cs typeface="Arial"/>
            </a:endParaRPr>
          </a:p>
          <a:p>
            <a:endParaRPr lang="en-US" sz="2400" dirty="0">
              <a:solidFill>
                <a:srgbClr val="595959"/>
              </a:solidFill>
              <a:latin typeface="Arial"/>
              <a:cs typeface="Arial"/>
            </a:endParaRPr>
          </a:p>
        </p:txBody>
      </p:sp>
      <p:sp>
        <p:nvSpPr>
          <p:cNvPr id="8" name="TextBox 7"/>
          <p:cNvSpPr txBox="1"/>
          <p:nvPr/>
        </p:nvSpPr>
        <p:spPr>
          <a:xfrm>
            <a:off x="0" y="747236"/>
            <a:ext cx="9144000" cy="738664"/>
          </a:xfrm>
          <a:prstGeom prst="rect">
            <a:avLst/>
          </a:prstGeom>
          <a:noFill/>
        </p:spPr>
        <p:txBody>
          <a:bodyPr wrap="square" rtlCol="0">
            <a:spAutoFit/>
          </a:bodyPr>
          <a:lstStyle/>
          <a:p>
            <a:r>
              <a:rPr lang="en-US" sz="4200" b="1" dirty="0">
                <a:solidFill>
                  <a:srgbClr val="595959"/>
                </a:solidFill>
                <a:latin typeface="Arial"/>
                <a:cs typeface="Arial"/>
              </a:rPr>
              <a:t>A</a:t>
            </a:r>
            <a:r>
              <a:rPr lang="en-US" sz="4200" b="1" dirty="0" smtClean="0">
                <a:solidFill>
                  <a:srgbClr val="595959"/>
                </a:solidFill>
                <a:latin typeface="Arial"/>
                <a:cs typeface="Arial"/>
              </a:rPr>
              <a:t>genda</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2451058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65" y="1981200"/>
            <a:ext cx="9151165" cy="1688633"/>
          </a:xfrm>
        </p:spPr>
        <p:txBody>
          <a:bodyPr/>
          <a:lstStyle/>
          <a:p>
            <a:pPr algn="ctr"/>
            <a:r>
              <a:rPr lang="en-US" sz="4700" dirty="0" smtClean="0"/>
              <a:t>Create a Work Portfolio</a:t>
            </a:r>
            <a:endParaRPr lang="en-US" sz="4700" dirty="0"/>
          </a:p>
        </p:txBody>
      </p:sp>
    </p:spTree>
    <p:extLst>
      <p:ext uri="{BB962C8B-B14F-4D97-AF65-F5344CB8AC3E}">
        <p14:creationId xmlns:p14="http://schemas.microsoft.com/office/powerpoint/2010/main" val="2069355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81200"/>
            <a:ext cx="8839200" cy="4114800"/>
          </a:xfrm>
        </p:spPr>
        <p:txBody>
          <a:bodyPr/>
          <a:lstStyle/>
          <a:p>
            <a:r>
              <a:rPr lang="en-US" sz="2400" dirty="0" smtClean="0">
                <a:solidFill>
                  <a:srgbClr val="595959"/>
                </a:solidFill>
                <a:latin typeface="Arial"/>
                <a:cs typeface="Arial"/>
              </a:rPr>
              <a:t>A work portfolio is a collection of projects. </a:t>
            </a:r>
            <a:br>
              <a:rPr lang="en-US" sz="2400" dirty="0" smtClean="0">
                <a:solidFill>
                  <a:srgbClr val="595959"/>
                </a:solidFill>
                <a:latin typeface="Arial"/>
                <a:cs typeface="Arial"/>
              </a:rPr>
            </a:br>
            <a:endParaRPr lang="en-US" sz="2400" dirty="0" smtClean="0">
              <a:solidFill>
                <a:srgbClr val="595959"/>
              </a:solidFill>
              <a:latin typeface="Arial"/>
              <a:cs typeface="Arial"/>
            </a:endParaRPr>
          </a:p>
          <a:p>
            <a:r>
              <a:rPr lang="en-US" sz="2400" dirty="0" smtClean="0">
                <a:solidFill>
                  <a:srgbClr val="595959"/>
                </a:solidFill>
                <a:latin typeface="Arial"/>
                <a:cs typeface="Arial"/>
              </a:rPr>
              <a:t>You can set up as many portfolios as you’d like. </a:t>
            </a:r>
            <a:br>
              <a:rPr lang="en-US" sz="2400" dirty="0" smtClean="0">
                <a:solidFill>
                  <a:srgbClr val="595959"/>
                </a:solidFill>
                <a:latin typeface="Arial"/>
                <a:cs typeface="Arial"/>
              </a:rPr>
            </a:br>
            <a:endParaRPr lang="en-US" sz="2400" dirty="0" smtClean="0">
              <a:solidFill>
                <a:srgbClr val="595959"/>
              </a:solidFill>
              <a:latin typeface="Arial"/>
              <a:cs typeface="Arial"/>
            </a:endParaRPr>
          </a:p>
          <a:p>
            <a:r>
              <a:rPr lang="en-US" sz="2400" dirty="0" smtClean="0">
                <a:solidFill>
                  <a:srgbClr val="595959"/>
                </a:solidFill>
                <a:latin typeface="Arial"/>
                <a:cs typeface="Arial"/>
              </a:rPr>
              <a:t>Everyone should have a portfolio containing the projects to which they are connected. </a:t>
            </a:r>
          </a:p>
        </p:txBody>
      </p:sp>
      <p:sp>
        <p:nvSpPr>
          <p:cNvPr id="5" name="TextBox 4"/>
          <p:cNvSpPr txBox="1"/>
          <p:nvPr/>
        </p:nvSpPr>
        <p:spPr>
          <a:xfrm>
            <a:off x="0" y="746125"/>
            <a:ext cx="9144000" cy="738664"/>
          </a:xfrm>
          <a:prstGeom prst="rect">
            <a:avLst/>
          </a:prstGeom>
          <a:noFill/>
        </p:spPr>
        <p:txBody>
          <a:bodyPr wrap="square" rtlCol="0">
            <a:spAutoFit/>
          </a:bodyPr>
          <a:lstStyle/>
          <a:p>
            <a:r>
              <a:rPr lang="en-US" sz="4200" b="1" dirty="0" smtClean="0">
                <a:solidFill>
                  <a:srgbClr val="595959"/>
                </a:solidFill>
                <a:latin typeface="Arial"/>
                <a:cs typeface="Arial"/>
              </a:rPr>
              <a:t>Create a Work Portfolio: Concept</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4061696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46125"/>
            <a:ext cx="9144000" cy="738664"/>
          </a:xfrm>
          <a:prstGeom prst="rect">
            <a:avLst/>
          </a:prstGeom>
          <a:noFill/>
        </p:spPr>
        <p:txBody>
          <a:bodyPr wrap="square" rtlCol="0">
            <a:spAutoFit/>
          </a:bodyPr>
          <a:lstStyle/>
          <a:p>
            <a:r>
              <a:rPr lang="en-US" sz="4200" b="1" dirty="0" smtClean="0">
                <a:solidFill>
                  <a:srgbClr val="595959"/>
                </a:solidFill>
                <a:latin typeface="Arial"/>
                <a:cs typeface="Arial"/>
              </a:rPr>
              <a:t>Create a Work Portfolio: Demo</a:t>
            </a:r>
            <a:endParaRPr lang="en-US" sz="4200" b="1" dirty="0">
              <a:solidFill>
                <a:srgbClr val="595959"/>
              </a:solidFill>
              <a:latin typeface="Arial"/>
              <a:cs typeface="Arial"/>
            </a:endParaRPr>
          </a:p>
        </p:txBody>
      </p:sp>
      <p:grpSp>
        <p:nvGrpSpPr>
          <p:cNvPr id="14" name="Group 13"/>
          <p:cNvGrpSpPr/>
          <p:nvPr/>
        </p:nvGrpSpPr>
        <p:grpSpPr>
          <a:xfrm>
            <a:off x="1981200" y="1676400"/>
            <a:ext cx="4953000" cy="1839635"/>
            <a:chOff x="1981200" y="1676400"/>
            <a:chExt cx="4953000" cy="1839635"/>
          </a:xfrm>
        </p:grpSpPr>
        <p:pic>
          <p:nvPicPr>
            <p:cNvPr id="12" name="Picture 11"/>
            <p:cNvPicPr>
              <a:picLocks noChangeAspect="1"/>
            </p:cNvPicPr>
            <p:nvPr/>
          </p:nvPicPr>
          <p:blipFill>
            <a:blip r:embed="rId2"/>
            <a:stretch>
              <a:fillRect/>
            </a:stretch>
          </p:blipFill>
          <p:spPr>
            <a:xfrm>
              <a:off x="2362200" y="1676400"/>
              <a:ext cx="4351233" cy="1839635"/>
            </a:xfrm>
            <a:prstGeom prst="rect">
              <a:avLst/>
            </a:prstGeom>
            <a:ln>
              <a:solidFill>
                <a:srgbClr val="808080"/>
              </a:solidFill>
            </a:ln>
            <a:effectLst>
              <a:outerShdw blurRad="292100" dist="139700" dir="2700000" algn="tl" rotWithShape="0">
                <a:srgbClr val="333333">
                  <a:alpha val="65000"/>
                </a:srgbClr>
              </a:outerShdw>
            </a:effectLst>
          </p:spPr>
        </p:pic>
        <p:cxnSp>
          <p:nvCxnSpPr>
            <p:cNvPr id="5" name="Straight Arrow Connector 4"/>
            <p:cNvCxnSpPr/>
            <p:nvPr/>
          </p:nvCxnSpPr>
          <p:spPr>
            <a:xfrm>
              <a:off x="1981200" y="1828800"/>
              <a:ext cx="533400" cy="0"/>
            </a:xfrm>
            <a:prstGeom prst="straightConnector1">
              <a:avLst/>
            </a:prstGeom>
            <a:ln>
              <a:solidFill>
                <a:srgbClr val="FF0000"/>
              </a:solidFill>
              <a:tailEnd type="arrow"/>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6324600" y="2819400"/>
              <a:ext cx="609600" cy="0"/>
            </a:xfrm>
            <a:prstGeom prst="straightConnector1">
              <a:avLst/>
            </a:prstGeom>
            <a:ln>
              <a:solidFill>
                <a:srgbClr val="FF0000"/>
              </a:solidFill>
              <a:tailEnd type="arrow"/>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2609850" y="3733800"/>
            <a:ext cx="4248150" cy="2762874"/>
            <a:chOff x="2609850" y="3733800"/>
            <a:chExt cx="4248150" cy="2762874"/>
          </a:xfrm>
        </p:grpSpPr>
        <p:pic>
          <p:nvPicPr>
            <p:cNvPr id="15" name="Picture 14"/>
            <p:cNvPicPr>
              <a:picLocks noChangeAspect="1"/>
            </p:cNvPicPr>
            <p:nvPr/>
          </p:nvPicPr>
          <p:blipFill rotWithShape="1">
            <a:blip r:embed="rId3"/>
            <a:srcRect l="898" b="2997"/>
            <a:stretch/>
          </p:blipFill>
          <p:spPr>
            <a:xfrm>
              <a:off x="2609850" y="3733800"/>
              <a:ext cx="3924300" cy="2762874"/>
            </a:xfrm>
            <a:prstGeom prst="rect">
              <a:avLst/>
            </a:prstGeom>
            <a:ln>
              <a:noFill/>
            </a:ln>
            <a:effectLst>
              <a:outerShdw blurRad="292100" dist="139700" dir="2700000" algn="tl" rotWithShape="0">
                <a:srgbClr val="333333">
                  <a:alpha val="65000"/>
                </a:srgbClr>
              </a:outerShdw>
            </a:effectLst>
          </p:spPr>
        </p:pic>
        <p:cxnSp>
          <p:nvCxnSpPr>
            <p:cNvPr id="18" name="Straight Arrow Connector 17"/>
            <p:cNvCxnSpPr/>
            <p:nvPr/>
          </p:nvCxnSpPr>
          <p:spPr>
            <a:xfrm flipH="1">
              <a:off x="6248400" y="4953000"/>
              <a:ext cx="609600" cy="0"/>
            </a:xfrm>
            <a:prstGeom prst="straightConnector1">
              <a:avLst/>
            </a:prstGeom>
            <a:ln>
              <a:solidFill>
                <a:srgbClr val="FF0000"/>
              </a:solidFill>
              <a:tailEnd type="arrow"/>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70884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81200"/>
            <a:ext cx="8839200" cy="4114800"/>
          </a:xfrm>
        </p:spPr>
        <p:txBody>
          <a:bodyPr/>
          <a:lstStyle/>
          <a:p>
            <a:r>
              <a:rPr lang="en-US" sz="2400" dirty="0" smtClean="0">
                <a:solidFill>
                  <a:srgbClr val="595959"/>
                </a:solidFill>
                <a:latin typeface="Arial"/>
                <a:cs typeface="Arial"/>
              </a:rPr>
              <a:t>Set up a work portfolio called Training Projects that shows all projects in the Planning and Program Management Office division.</a:t>
            </a:r>
            <a:br>
              <a:rPr lang="en-US" sz="2400" dirty="0" smtClean="0">
                <a:solidFill>
                  <a:srgbClr val="595959"/>
                </a:solidFill>
                <a:latin typeface="Arial"/>
                <a:cs typeface="Arial"/>
              </a:rPr>
            </a:br>
            <a:endParaRPr lang="en-US" sz="2400" dirty="0" smtClean="0">
              <a:solidFill>
                <a:srgbClr val="595959"/>
              </a:solidFill>
              <a:latin typeface="Arial"/>
              <a:cs typeface="Arial"/>
            </a:endParaRPr>
          </a:p>
          <a:p>
            <a:r>
              <a:rPr lang="en-US" sz="2400" dirty="0" smtClean="0">
                <a:solidFill>
                  <a:srgbClr val="595959"/>
                </a:solidFill>
                <a:latin typeface="Arial"/>
                <a:cs typeface="Arial"/>
              </a:rPr>
              <a:t>Set up a second work portfolio that shows all UTO MOB Projects.</a:t>
            </a:r>
            <a:br>
              <a:rPr lang="en-US" sz="2400" dirty="0" smtClean="0">
                <a:solidFill>
                  <a:srgbClr val="595959"/>
                </a:solidFill>
                <a:latin typeface="Arial"/>
                <a:cs typeface="Arial"/>
              </a:rPr>
            </a:br>
            <a:endParaRPr lang="en-US" sz="2400" dirty="0" smtClean="0">
              <a:solidFill>
                <a:srgbClr val="595959"/>
              </a:solidFill>
              <a:latin typeface="Arial"/>
              <a:cs typeface="Arial"/>
            </a:endParaRPr>
          </a:p>
          <a:p>
            <a:r>
              <a:rPr lang="en-US" sz="2400" dirty="0" smtClean="0">
                <a:solidFill>
                  <a:srgbClr val="595959"/>
                </a:solidFill>
                <a:latin typeface="Arial"/>
                <a:cs typeface="Arial"/>
              </a:rPr>
              <a:t>Once you have done this, you should see a list of the portfolios you have created.</a:t>
            </a:r>
            <a:endParaRPr lang="en-US" sz="2400" dirty="0">
              <a:solidFill>
                <a:srgbClr val="595959"/>
              </a:solidFill>
              <a:latin typeface="Arial"/>
              <a:cs typeface="Arial"/>
            </a:endParaRPr>
          </a:p>
        </p:txBody>
      </p:sp>
      <p:sp>
        <p:nvSpPr>
          <p:cNvPr id="5" name="TextBox 4"/>
          <p:cNvSpPr txBox="1"/>
          <p:nvPr/>
        </p:nvSpPr>
        <p:spPr>
          <a:xfrm>
            <a:off x="0" y="746125"/>
            <a:ext cx="9144000" cy="738664"/>
          </a:xfrm>
          <a:prstGeom prst="rect">
            <a:avLst/>
          </a:prstGeom>
          <a:noFill/>
        </p:spPr>
        <p:txBody>
          <a:bodyPr wrap="square" rtlCol="0">
            <a:spAutoFit/>
          </a:bodyPr>
          <a:lstStyle/>
          <a:p>
            <a:r>
              <a:rPr lang="en-US" sz="4200" b="1" dirty="0" smtClean="0">
                <a:solidFill>
                  <a:srgbClr val="595959"/>
                </a:solidFill>
                <a:latin typeface="Arial"/>
                <a:cs typeface="Arial"/>
              </a:rPr>
              <a:t>Create a Work Portfolio: Try It!</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1158542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839200" cy="5257800"/>
          </a:xfrm>
        </p:spPr>
        <p:txBody>
          <a:bodyPr>
            <a:normAutofit/>
          </a:bodyPr>
          <a:lstStyle/>
          <a:p>
            <a:pPr>
              <a:buFont typeface="Wingdings" charset="2"/>
              <a:buChar char=""/>
            </a:pPr>
            <a:r>
              <a:rPr lang="en-US" sz="2400" dirty="0" smtClean="0">
                <a:solidFill>
                  <a:srgbClr val="595959"/>
                </a:solidFill>
                <a:latin typeface="Arial"/>
                <a:cs typeface="Arial"/>
              </a:rPr>
              <a:t>Intro to Planview</a:t>
            </a:r>
          </a:p>
          <a:p>
            <a:pPr>
              <a:buFont typeface="Wingdings" charset="2"/>
              <a:buChar char=""/>
            </a:pPr>
            <a:r>
              <a:rPr lang="en-US" sz="2400" dirty="0" smtClean="0">
                <a:solidFill>
                  <a:srgbClr val="595959"/>
                </a:solidFill>
                <a:latin typeface="Arial"/>
                <a:cs typeface="Arial"/>
              </a:rPr>
              <a:t>Login</a:t>
            </a:r>
          </a:p>
          <a:p>
            <a:pPr>
              <a:buFont typeface="Wingdings" charset="2"/>
              <a:buChar char=""/>
            </a:pPr>
            <a:r>
              <a:rPr lang="en-US" sz="2400" dirty="0" smtClean="0">
                <a:solidFill>
                  <a:srgbClr val="595959"/>
                </a:solidFill>
                <a:latin typeface="Arial"/>
                <a:cs typeface="Arial"/>
              </a:rPr>
              <a:t>Create a Work Portfolio</a:t>
            </a:r>
          </a:p>
          <a:p>
            <a:pPr>
              <a:buFont typeface="Wingdings" charset="2"/>
              <a:buChar char="q"/>
            </a:pPr>
            <a:r>
              <a:rPr lang="en-US" sz="2400" dirty="0" smtClean="0">
                <a:solidFill>
                  <a:srgbClr val="760D30"/>
                </a:solidFill>
                <a:latin typeface="Arial"/>
                <a:cs typeface="Arial"/>
              </a:rPr>
              <a:t>Create a Resource Portfolio</a:t>
            </a:r>
          </a:p>
          <a:p>
            <a:pPr>
              <a:buFont typeface="Wingdings" charset="2"/>
              <a:buChar char="q"/>
            </a:pPr>
            <a:r>
              <a:rPr lang="en-US" sz="2400" dirty="0" smtClean="0">
                <a:solidFill>
                  <a:srgbClr val="595959"/>
                </a:solidFill>
                <a:latin typeface="Arial"/>
                <a:cs typeface="Arial"/>
              </a:rPr>
              <a:t>Grants</a:t>
            </a:r>
          </a:p>
          <a:p>
            <a:pPr>
              <a:buFont typeface="Wingdings" charset="2"/>
              <a:buChar char="q"/>
            </a:pPr>
            <a:r>
              <a:rPr lang="en-US" sz="2400" dirty="0" smtClean="0">
                <a:solidFill>
                  <a:srgbClr val="595959"/>
                </a:solidFill>
                <a:latin typeface="Arial"/>
                <a:cs typeface="Arial"/>
              </a:rPr>
              <a:t>Update Resource Attributes</a:t>
            </a:r>
          </a:p>
          <a:p>
            <a:pPr>
              <a:buFont typeface="Wingdings" charset="2"/>
              <a:buChar char="q"/>
            </a:pPr>
            <a:r>
              <a:rPr lang="en-US" sz="2400" dirty="0" smtClean="0">
                <a:solidFill>
                  <a:srgbClr val="595959"/>
                </a:solidFill>
                <a:latin typeface="Arial"/>
                <a:cs typeface="Arial"/>
              </a:rPr>
              <a:t>Manage Resources</a:t>
            </a:r>
          </a:p>
          <a:p>
            <a:pPr>
              <a:buFont typeface="Wingdings" charset="2"/>
              <a:buChar char="q"/>
            </a:pPr>
            <a:r>
              <a:rPr lang="en-US" sz="2400" dirty="0" smtClean="0">
                <a:solidFill>
                  <a:srgbClr val="595959"/>
                </a:solidFill>
                <a:latin typeface="Arial"/>
                <a:cs typeface="Arial"/>
              </a:rPr>
              <a:t>Fill Out the Timesheet</a:t>
            </a:r>
          </a:p>
          <a:p>
            <a:pPr>
              <a:buFont typeface="Wingdings" charset="2"/>
              <a:buChar char="q"/>
            </a:pPr>
            <a:r>
              <a:rPr lang="en-US" sz="2400" dirty="0" smtClean="0">
                <a:solidFill>
                  <a:srgbClr val="595959"/>
                </a:solidFill>
                <a:latin typeface="Arial"/>
                <a:cs typeface="Arial"/>
              </a:rPr>
              <a:t>Manage </a:t>
            </a:r>
            <a:r>
              <a:rPr lang="en-US" sz="2400" dirty="0">
                <a:solidFill>
                  <a:srgbClr val="595959"/>
                </a:solidFill>
                <a:latin typeface="Arial"/>
                <a:cs typeface="Arial"/>
              </a:rPr>
              <a:t>E</a:t>
            </a:r>
            <a:r>
              <a:rPr lang="en-US" sz="2400" dirty="0" smtClean="0">
                <a:solidFill>
                  <a:srgbClr val="595959"/>
                </a:solidFill>
                <a:latin typeface="Arial"/>
                <a:cs typeface="Arial"/>
              </a:rPr>
              <a:t>stimated vs. Actual </a:t>
            </a:r>
            <a:r>
              <a:rPr lang="en-US" sz="2400" dirty="0">
                <a:solidFill>
                  <a:srgbClr val="595959"/>
                </a:solidFill>
                <a:latin typeface="Arial"/>
                <a:cs typeface="Arial"/>
              </a:rPr>
              <a:t>T</a:t>
            </a:r>
            <a:r>
              <a:rPr lang="en-US" sz="2400" dirty="0" smtClean="0">
                <a:solidFill>
                  <a:srgbClr val="595959"/>
                </a:solidFill>
                <a:latin typeface="Arial"/>
                <a:cs typeface="Arial"/>
              </a:rPr>
              <a:t>ime</a:t>
            </a:r>
          </a:p>
          <a:p>
            <a:endParaRPr lang="en-US" sz="2400" dirty="0" smtClean="0">
              <a:solidFill>
                <a:srgbClr val="595959"/>
              </a:solidFill>
              <a:latin typeface="Arial"/>
              <a:cs typeface="Arial"/>
            </a:endParaRPr>
          </a:p>
          <a:p>
            <a:endParaRPr lang="en-US" sz="2400" dirty="0">
              <a:solidFill>
                <a:srgbClr val="595959"/>
              </a:solidFill>
              <a:latin typeface="Arial"/>
              <a:cs typeface="Arial"/>
            </a:endParaRPr>
          </a:p>
        </p:txBody>
      </p:sp>
      <p:sp>
        <p:nvSpPr>
          <p:cNvPr id="8" name="TextBox 7"/>
          <p:cNvSpPr txBox="1"/>
          <p:nvPr/>
        </p:nvSpPr>
        <p:spPr>
          <a:xfrm>
            <a:off x="0" y="747236"/>
            <a:ext cx="9144000" cy="738664"/>
          </a:xfrm>
          <a:prstGeom prst="rect">
            <a:avLst/>
          </a:prstGeom>
          <a:noFill/>
        </p:spPr>
        <p:txBody>
          <a:bodyPr wrap="square" rtlCol="0">
            <a:spAutoFit/>
          </a:bodyPr>
          <a:lstStyle/>
          <a:p>
            <a:r>
              <a:rPr lang="en-US" sz="4200" b="1" dirty="0">
                <a:solidFill>
                  <a:srgbClr val="595959"/>
                </a:solidFill>
                <a:latin typeface="Arial"/>
                <a:cs typeface="Arial"/>
              </a:rPr>
              <a:t>A</a:t>
            </a:r>
            <a:r>
              <a:rPr lang="en-US" sz="4200" b="1" dirty="0" smtClean="0">
                <a:solidFill>
                  <a:srgbClr val="595959"/>
                </a:solidFill>
                <a:latin typeface="Arial"/>
                <a:cs typeface="Arial"/>
              </a:rPr>
              <a:t>genda</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2722225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65" y="1981200"/>
            <a:ext cx="9151165" cy="1688633"/>
          </a:xfrm>
        </p:spPr>
        <p:txBody>
          <a:bodyPr/>
          <a:lstStyle/>
          <a:p>
            <a:pPr algn="ctr"/>
            <a:r>
              <a:rPr lang="en-US" sz="4700" dirty="0" smtClean="0"/>
              <a:t>Create a Resource Portfolio</a:t>
            </a:r>
            <a:endParaRPr lang="en-US" sz="4700" dirty="0"/>
          </a:p>
        </p:txBody>
      </p:sp>
    </p:spTree>
    <p:extLst>
      <p:ext uri="{BB962C8B-B14F-4D97-AF65-F5344CB8AC3E}">
        <p14:creationId xmlns:p14="http://schemas.microsoft.com/office/powerpoint/2010/main" val="482931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76400"/>
            <a:ext cx="9067800" cy="5181600"/>
          </a:xfrm>
        </p:spPr>
        <p:txBody>
          <a:bodyPr/>
          <a:lstStyle/>
          <a:p>
            <a:r>
              <a:rPr lang="en-US" sz="2400" dirty="0" smtClean="0">
                <a:solidFill>
                  <a:srgbClr val="595959"/>
                </a:solidFill>
                <a:latin typeface="Arial"/>
                <a:cs typeface="Arial"/>
              </a:rPr>
              <a:t>A resource portfolio lists all of the employees that you manage.</a:t>
            </a:r>
            <a:br>
              <a:rPr lang="en-US" sz="2400" dirty="0" smtClean="0">
                <a:solidFill>
                  <a:srgbClr val="595959"/>
                </a:solidFill>
                <a:latin typeface="Arial"/>
                <a:cs typeface="Arial"/>
              </a:rPr>
            </a:br>
            <a:endParaRPr lang="en-US" sz="2400" dirty="0" smtClean="0">
              <a:solidFill>
                <a:srgbClr val="595959"/>
              </a:solidFill>
              <a:latin typeface="Arial"/>
              <a:cs typeface="Arial"/>
            </a:endParaRPr>
          </a:p>
          <a:p>
            <a:r>
              <a:rPr lang="en-US" sz="2400" dirty="0" smtClean="0">
                <a:solidFill>
                  <a:srgbClr val="595959"/>
                </a:solidFill>
                <a:latin typeface="Arial"/>
                <a:cs typeface="Arial"/>
              </a:rPr>
              <a:t>You can create a resource portfolio where you select specific people, or you can create a resource portfolio for a specific group within UTO.</a:t>
            </a:r>
            <a:br>
              <a:rPr lang="en-US" sz="2400" dirty="0" smtClean="0">
                <a:solidFill>
                  <a:srgbClr val="595959"/>
                </a:solidFill>
                <a:latin typeface="Arial"/>
                <a:cs typeface="Arial"/>
              </a:rPr>
            </a:br>
            <a:endParaRPr lang="en-US" sz="2400" dirty="0" smtClean="0">
              <a:solidFill>
                <a:srgbClr val="595959"/>
              </a:solidFill>
              <a:latin typeface="Arial"/>
              <a:cs typeface="Arial"/>
            </a:endParaRPr>
          </a:p>
          <a:p>
            <a:r>
              <a:rPr lang="en-US" sz="2400" dirty="0" smtClean="0">
                <a:solidFill>
                  <a:srgbClr val="595959"/>
                </a:solidFill>
                <a:latin typeface="Arial"/>
                <a:cs typeface="Arial"/>
              </a:rPr>
              <a:t>Please note that new employees and/or employees who no longer work at ASU must be manually added or removed from Planview. The system does not sync with PeopleSoft at this time. Email </a:t>
            </a:r>
            <a:r>
              <a:rPr lang="en-US" sz="2400" dirty="0" err="1" smtClean="0">
                <a:solidFill>
                  <a:srgbClr val="595959"/>
                </a:solidFill>
                <a:latin typeface="Arial"/>
                <a:cs typeface="Arial"/>
              </a:rPr>
              <a:t>ppmo@asu.edu</a:t>
            </a:r>
            <a:r>
              <a:rPr lang="en-US" sz="2400" dirty="0" smtClean="0">
                <a:solidFill>
                  <a:srgbClr val="595959"/>
                </a:solidFill>
                <a:latin typeface="Arial"/>
                <a:cs typeface="Arial"/>
              </a:rPr>
              <a:t> or submit a ticket to the Planview Issue Support project within </a:t>
            </a:r>
            <a:r>
              <a:rPr lang="en-US" sz="2400" dirty="0" err="1" smtClean="0">
                <a:solidFill>
                  <a:srgbClr val="595959"/>
                </a:solidFill>
                <a:latin typeface="Arial"/>
                <a:cs typeface="Arial"/>
              </a:rPr>
              <a:t>Jira</a:t>
            </a:r>
            <a:r>
              <a:rPr lang="en-US" sz="2400" dirty="0" smtClean="0">
                <a:solidFill>
                  <a:srgbClr val="595959"/>
                </a:solidFill>
                <a:latin typeface="Arial"/>
                <a:cs typeface="Arial"/>
              </a:rPr>
              <a:t> as your group changes.</a:t>
            </a:r>
          </a:p>
          <a:p>
            <a:pPr marL="0" indent="0">
              <a:buNone/>
            </a:pPr>
            <a:endParaRPr lang="en-US" sz="2400" dirty="0">
              <a:solidFill>
                <a:srgbClr val="595959"/>
              </a:solidFill>
              <a:latin typeface="Arial"/>
              <a:cs typeface="Arial"/>
            </a:endParaRPr>
          </a:p>
        </p:txBody>
      </p:sp>
      <p:sp>
        <p:nvSpPr>
          <p:cNvPr id="5" name="TextBox 4"/>
          <p:cNvSpPr txBox="1"/>
          <p:nvPr/>
        </p:nvSpPr>
        <p:spPr>
          <a:xfrm>
            <a:off x="0" y="102936"/>
            <a:ext cx="9144000" cy="1384995"/>
          </a:xfrm>
          <a:prstGeom prst="rect">
            <a:avLst/>
          </a:prstGeom>
          <a:noFill/>
        </p:spPr>
        <p:txBody>
          <a:bodyPr wrap="square" rtlCol="0">
            <a:spAutoFit/>
          </a:bodyPr>
          <a:lstStyle/>
          <a:p>
            <a:r>
              <a:rPr lang="en-US" sz="4200" b="1" dirty="0" smtClean="0">
                <a:solidFill>
                  <a:srgbClr val="595959"/>
                </a:solidFill>
                <a:latin typeface="Arial"/>
                <a:cs typeface="Arial"/>
              </a:rPr>
              <a:t>Create a </a:t>
            </a:r>
          </a:p>
          <a:p>
            <a:r>
              <a:rPr lang="en-US" sz="4200" b="1" dirty="0" smtClean="0">
                <a:solidFill>
                  <a:srgbClr val="595959"/>
                </a:solidFill>
                <a:latin typeface="Arial"/>
                <a:cs typeface="Arial"/>
              </a:rPr>
              <a:t>Resource Portfolio: Concept</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1810949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08288"/>
            <a:ext cx="9144000" cy="1384995"/>
          </a:xfrm>
          <a:prstGeom prst="rect">
            <a:avLst/>
          </a:prstGeom>
          <a:noFill/>
        </p:spPr>
        <p:txBody>
          <a:bodyPr wrap="square" rtlCol="0">
            <a:spAutoFit/>
          </a:bodyPr>
          <a:lstStyle/>
          <a:p>
            <a:r>
              <a:rPr lang="en-US" sz="4200" b="1" dirty="0" smtClean="0">
                <a:solidFill>
                  <a:srgbClr val="595959"/>
                </a:solidFill>
                <a:latin typeface="Arial"/>
                <a:cs typeface="Arial"/>
              </a:rPr>
              <a:t>Create a </a:t>
            </a:r>
          </a:p>
          <a:p>
            <a:r>
              <a:rPr lang="en-US" sz="4200" b="1" dirty="0" smtClean="0">
                <a:solidFill>
                  <a:srgbClr val="595959"/>
                </a:solidFill>
                <a:latin typeface="Arial"/>
                <a:cs typeface="Arial"/>
              </a:rPr>
              <a:t>Resource Portfolio: Demo</a:t>
            </a:r>
            <a:endParaRPr lang="en-US" sz="4200" b="1" dirty="0">
              <a:solidFill>
                <a:srgbClr val="595959"/>
              </a:solidFill>
              <a:latin typeface="Arial"/>
              <a:cs typeface="Arial"/>
            </a:endParaRPr>
          </a:p>
        </p:txBody>
      </p:sp>
      <p:grpSp>
        <p:nvGrpSpPr>
          <p:cNvPr id="3" name="Group 2"/>
          <p:cNvGrpSpPr/>
          <p:nvPr/>
        </p:nvGrpSpPr>
        <p:grpSpPr>
          <a:xfrm>
            <a:off x="1600200" y="1752600"/>
            <a:ext cx="5257800" cy="2032000"/>
            <a:chOff x="1600200" y="1752600"/>
            <a:chExt cx="5257800" cy="2032000"/>
          </a:xfrm>
        </p:grpSpPr>
        <p:pic>
          <p:nvPicPr>
            <p:cNvPr id="2" name="Picture 1"/>
            <p:cNvPicPr>
              <a:picLocks noChangeAspect="1"/>
            </p:cNvPicPr>
            <p:nvPr/>
          </p:nvPicPr>
          <p:blipFill>
            <a:blip r:embed="rId3"/>
            <a:stretch>
              <a:fillRect/>
            </a:stretch>
          </p:blipFill>
          <p:spPr>
            <a:xfrm>
              <a:off x="2286000" y="1752600"/>
              <a:ext cx="4419600" cy="2032000"/>
            </a:xfrm>
            <a:prstGeom prst="rect">
              <a:avLst/>
            </a:prstGeom>
            <a:ln>
              <a:solidFill>
                <a:schemeClr val="bg2"/>
              </a:solidFill>
            </a:ln>
            <a:effectLst>
              <a:outerShdw blurRad="292100" dist="139700" dir="2700000" algn="tl" rotWithShape="0">
                <a:srgbClr val="333333">
                  <a:alpha val="65000"/>
                </a:srgbClr>
              </a:outerShdw>
            </a:effectLst>
          </p:spPr>
        </p:pic>
        <p:cxnSp>
          <p:nvCxnSpPr>
            <p:cNvPr id="9" name="Straight Arrow Connector 8"/>
            <p:cNvCxnSpPr/>
            <p:nvPr/>
          </p:nvCxnSpPr>
          <p:spPr>
            <a:xfrm>
              <a:off x="1600200" y="1864035"/>
              <a:ext cx="838200" cy="0"/>
            </a:xfrm>
            <a:prstGeom prst="straightConnector1">
              <a:avLst/>
            </a:prstGeom>
            <a:ln>
              <a:solidFill>
                <a:srgbClr val="FF0000"/>
              </a:solidFill>
              <a:tailEnd type="arrow"/>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962400" y="2590800"/>
              <a:ext cx="0" cy="381000"/>
            </a:xfrm>
            <a:prstGeom prst="straightConnector1">
              <a:avLst/>
            </a:prstGeom>
            <a:ln>
              <a:solidFill>
                <a:srgbClr val="FF0000"/>
              </a:solidFill>
              <a:tailEnd type="arrow"/>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6400800" y="3552202"/>
              <a:ext cx="457200" cy="0"/>
            </a:xfrm>
            <a:prstGeom prst="straightConnector1">
              <a:avLst/>
            </a:prstGeom>
            <a:ln>
              <a:solidFill>
                <a:srgbClr val="FF0000"/>
              </a:solidFill>
              <a:tailEnd type="arrow"/>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2216150" y="4049966"/>
            <a:ext cx="5099050" cy="2427034"/>
            <a:chOff x="2216150" y="4049966"/>
            <a:chExt cx="5099050" cy="2427034"/>
          </a:xfrm>
        </p:grpSpPr>
        <p:pic>
          <p:nvPicPr>
            <p:cNvPr id="14" name="Picture 13"/>
            <p:cNvPicPr>
              <a:picLocks noChangeAspect="1"/>
            </p:cNvPicPr>
            <p:nvPr/>
          </p:nvPicPr>
          <p:blipFill>
            <a:blip r:embed="rId4"/>
            <a:stretch>
              <a:fillRect/>
            </a:stretch>
          </p:blipFill>
          <p:spPr>
            <a:xfrm>
              <a:off x="2216150" y="4049966"/>
              <a:ext cx="4711700" cy="2427034"/>
            </a:xfrm>
            <a:prstGeom prst="rect">
              <a:avLst/>
            </a:prstGeom>
            <a:ln>
              <a:solidFill>
                <a:srgbClr val="808080"/>
              </a:solidFill>
            </a:ln>
            <a:effectLst>
              <a:outerShdw blurRad="292100" dist="139700" dir="2700000" algn="tl" rotWithShape="0">
                <a:srgbClr val="333333">
                  <a:alpha val="65000"/>
                </a:srgbClr>
              </a:outerShdw>
            </a:effectLst>
          </p:spPr>
        </p:pic>
        <p:cxnSp>
          <p:nvCxnSpPr>
            <p:cNvPr id="15" name="Straight Arrow Connector 14"/>
            <p:cNvCxnSpPr/>
            <p:nvPr/>
          </p:nvCxnSpPr>
          <p:spPr>
            <a:xfrm flipH="1" flipV="1">
              <a:off x="6858000" y="4343400"/>
              <a:ext cx="457200" cy="304800"/>
            </a:xfrm>
            <a:prstGeom prst="straightConnector1">
              <a:avLst/>
            </a:prstGeom>
            <a:ln>
              <a:solidFill>
                <a:srgbClr val="FF0000"/>
              </a:solidFill>
              <a:tailEnd type="arrow"/>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4724400" y="5445435"/>
              <a:ext cx="609600" cy="0"/>
            </a:xfrm>
            <a:prstGeom prst="straightConnector1">
              <a:avLst/>
            </a:prstGeom>
            <a:ln>
              <a:solidFill>
                <a:srgbClr val="FF0000"/>
              </a:solidFill>
              <a:tailEnd type="arrow"/>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5715000" y="5791200"/>
              <a:ext cx="304800" cy="304800"/>
            </a:xfrm>
            <a:prstGeom prst="straightConnector1">
              <a:avLst/>
            </a:prstGeom>
            <a:ln>
              <a:solidFill>
                <a:srgbClr val="FF0000"/>
              </a:solidFill>
              <a:tailEnd type="arrow"/>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704996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76400"/>
            <a:ext cx="9067800" cy="5181600"/>
          </a:xfrm>
        </p:spPr>
        <p:txBody>
          <a:bodyPr/>
          <a:lstStyle/>
          <a:p>
            <a:r>
              <a:rPr lang="en-US" sz="2400" dirty="0" smtClean="0">
                <a:solidFill>
                  <a:srgbClr val="595959"/>
                </a:solidFill>
                <a:latin typeface="Arial"/>
                <a:cs typeface="Arial"/>
              </a:rPr>
              <a:t>Name your new portfolio Resource Manger #.</a:t>
            </a:r>
            <a:br>
              <a:rPr lang="en-US" sz="2400" dirty="0" smtClean="0">
                <a:solidFill>
                  <a:srgbClr val="595959"/>
                </a:solidFill>
                <a:latin typeface="Arial"/>
                <a:cs typeface="Arial"/>
              </a:rPr>
            </a:br>
            <a:endParaRPr lang="en-US" sz="2400" dirty="0" smtClean="0">
              <a:solidFill>
                <a:srgbClr val="595959"/>
              </a:solidFill>
              <a:latin typeface="Arial"/>
              <a:cs typeface="Arial"/>
            </a:endParaRPr>
          </a:p>
          <a:p>
            <a:r>
              <a:rPr lang="en-US" sz="2400" dirty="0" smtClean="0">
                <a:solidFill>
                  <a:srgbClr val="595959"/>
                </a:solidFill>
                <a:latin typeface="Arial"/>
                <a:cs typeface="Arial"/>
              </a:rPr>
              <a:t>Navigate </a:t>
            </a:r>
            <a:r>
              <a:rPr lang="en-US" sz="2400" dirty="0">
                <a:solidFill>
                  <a:srgbClr val="595959"/>
                </a:solidFill>
                <a:latin typeface="Arial"/>
                <a:cs typeface="Arial"/>
              </a:rPr>
              <a:t>to Department: </a:t>
            </a:r>
            <a:r>
              <a:rPr lang="en-US" sz="2400" dirty="0" smtClean="0">
                <a:solidFill>
                  <a:srgbClr val="595959"/>
                </a:solidFill>
                <a:latin typeface="Arial"/>
                <a:cs typeface="Arial"/>
              </a:rPr>
              <a:t>Training, select Division: Section # </a:t>
            </a:r>
            <a:r>
              <a:rPr lang="en-US" sz="2400" dirty="0">
                <a:solidFill>
                  <a:srgbClr val="595959"/>
                </a:solidFill>
                <a:latin typeface="Arial"/>
                <a:cs typeface="Arial"/>
              </a:rPr>
              <a:t>and </a:t>
            </a:r>
            <a:r>
              <a:rPr lang="en-US" sz="2400" dirty="0" smtClean="0">
                <a:solidFill>
                  <a:srgbClr val="595959"/>
                </a:solidFill>
                <a:latin typeface="Arial"/>
                <a:cs typeface="Arial"/>
              </a:rPr>
              <a:t>select Resource </a:t>
            </a:r>
            <a:r>
              <a:rPr lang="en-US" sz="2400" dirty="0">
                <a:solidFill>
                  <a:srgbClr val="595959"/>
                </a:solidFill>
                <a:latin typeface="Arial"/>
                <a:cs typeface="Arial"/>
              </a:rPr>
              <a:t>Manager </a:t>
            </a:r>
            <a:r>
              <a:rPr lang="en-US" sz="2400" dirty="0" smtClean="0">
                <a:solidFill>
                  <a:srgbClr val="595959"/>
                </a:solidFill>
                <a:latin typeface="Arial"/>
                <a:cs typeface="Arial"/>
              </a:rPr>
              <a:t># in the right hand field.</a:t>
            </a:r>
            <a:r>
              <a:rPr lang="en-US" sz="2400" dirty="0">
                <a:solidFill>
                  <a:srgbClr val="595959"/>
                </a:solidFill>
                <a:latin typeface="Arial"/>
                <a:cs typeface="Arial"/>
              </a:rPr>
              <a:t/>
            </a:r>
            <a:br>
              <a:rPr lang="en-US" sz="2400" dirty="0">
                <a:solidFill>
                  <a:srgbClr val="595959"/>
                </a:solidFill>
                <a:latin typeface="Arial"/>
                <a:cs typeface="Arial"/>
              </a:rPr>
            </a:br>
            <a:endParaRPr lang="en-US" sz="2400" dirty="0">
              <a:solidFill>
                <a:srgbClr val="595959"/>
              </a:solidFill>
              <a:latin typeface="Arial"/>
              <a:cs typeface="Arial"/>
            </a:endParaRPr>
          </a:p>
        </p:txBody>
      </p:sp>
      <p:sp>
        <p:nvSpPr>
          <p:cNvPr id="5" name="TextBox 4"/>
          <p:cNvSpPr txBox="1"/>
          <p:nvPr/>
        </p:nvSpPr>
        <p:spPr>
          <a:xfrm>
            <a:off x="0" y="749135"/>
            <a:ext cx="9144000" cy="738664"/>
          </a:xfrm>
          <a:prstGeom prst="rect">
            <a:avLst/>
          </a:prstGeom>
          <a:noFill/>
        </p:spPr>
        <p:txBody>
          <a:bodyPr wrap="square" rtlCol="0">
            <a:spAutoFit/>
          </a:bodyPr>
          <a:lstStyle/>
          <a:p>
            <a:r>
              <a:rPr lang="en-US" sz="4200" b="1" dirty="0" smtClean="0">
                <a:solidFill>
                  <a:srgbClr val="595959"/>
                </a:solidFill>
                <a:latin typeface="Arial"/>
                <a:cs typeface="Arial"/>
              </a:rPr>
              <a:t>Create a Resource Portfolio: Try It!</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1170934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839200" cy="5257800"/>
          </a:xfrm>
        </p:spPr>
        <p:txBody>
          <a:bodyPr>
            <a:normAutofit/>
          </a:bodyPr>
          <a:lstStyle/>
          <a:p>
            <a:pPr>
              <a:buFont typeface="Wingdings" charset="2"/>
              <a:buChar char="q"/>
            </a:pPr>
            <a:r>
              <a:rPr lang="en-US" sz="2400" dirty="0" smtClean="0">
                <a:solidFill>
                  <a:srgbClr val="760D30"/>
                </a:solidFill>
                <a:latin typeface="Arial"/>
                <a:cs typeface="Arial"/>
              </a:rPr>
              <a:t>Intro to Planview</a:t>
            </a:r>
          </a:p>
          <a:p>
            <a:pPr>
              <a:buFont typeface="Wingdings" charset="2"/>
              <a:buChar char="q"/>
            </a:pPr>
            <a:r>
              <a:rPr lang="en-US" sz="2400" dirty="0" smtClean="0">
                <a:solidFill>
                  <a:srgbClr val="595959"/>
                </a:solidFill>
                <a:latin typeface="Arial"/>
                <a:cs typeface="Arial"/>
              </a:rPr>
              <a:t>Login</a:t>
            </a:r>
          </a:p>
          <a:p>
            <a:pPr>
              <a:buFont typeface="Wingdings" charset="2"/>
              <a:buChar char="q"/>
            </a:pPr>
            <a:r>
              <a:rPr lang="en-US" sz="2400" dirty="0" smtClean="0">
                <a:solidFill>
                  <a:srgbClr val="595959"/>
                </a:solidFill>
                <a:latin typeface="Arial"/>
                <a:cs typeface="Arial"/>
              </a:rPr>
              <a:t>Create a Work Portfolio</a:t>
            </a:r>
          </a:p>
          <a:p>
            <a:pPr>
              <a:buFont typeface="Wingdings" charset="2"/>
              <a:buChar char="q"/>
            </a:pPr>
            <a:r>
              <a:rPr lang="en-US" sz="2400" dirty="0" smtClean="0">
                <a:solidFill>
                  <a:srgbClr val="595959"/>
                </a:solidFill>
                <a:latin typeface="Arial"/>
                <a:cs typeface="Arial"/>
              </a:rPr>
              <a:t>Create a Resource Portfolio</a:t>
            </a:r>
          </a:p>
          <a:p>
            <a:pPr>
              <a:buFont typeface="Wingdings" charset="2"/>
              <a:buChar char="q"/>
            </a:pPr>
            <a:r>
              <a:rPr lang="en-US" sz="2400" dirty="0" smtClean="0">
                <a:solidFill>
                  <a:srgbClr val="595959"/>
                </a:solidFill>
                <a:latin typeface="Arial"/>
                <a:cs typeface="Arial"/>
              </a:rPr>
              <a:t>Grants</a:t>
            </a:r>
          </a:p>
          <a:p>
            <a:pPr>
              <a:buFont typeface="Wingdings" charset="2"/>
              <a:buChar char="q"/>
            </a:pPr>
            <a:r>
              <a:rPr lang="en-US" sz="2400" dirty="0" smtClean="0">
                <a:solidFill>
                  <a:srgbClr val="595959"/>
                </a:solidFill>
                <a:latin typeface="Arial"/>
                <a:cs typeface="Arial"/>
              </a:rPr>
              <a:t>Update Resource Attributes</a:t>
            </a:r>
          </a:p>
          <a:p>
            <a:pPr>
              <a:buFont typeface="Wingdings" charset="2"/>
              <a:buChar char="q"/>
            </a:pPr>
            <a:r>
              <a:rPr lang="en-US" sz="2400" dirty="0" smtClean="0">
                <a:solidFill>
                  <a:srgbClr val="595959"/>
                </a:solidFill>
                <a:latin typeface="Arial"/>
                <a:cs typeface="Arial"/>
              </a:rPr>
              <a:t>Manage Resources</a:t>
            </a:r>
          </a:p>
          <a:p>
            <a:pPr>
              <a:buFont typeface="Wingdings" charset="2"/>
              <a:buChar char="q"/>
            </a:pPr>
            <a:r>
              <a:rPr lang="en-US" sz="2400" dirty="0" smtClean="0">
                <a:solidFill>
                  <a:srgbClr val="595959"/>
                </a:solidFill>
                <a:latin typeface="Arial"/>
                <a:cs typeface="Arial"/>
              </a:rPr>
              <a:t>Fill Out the Timesheet</a:t>
            </a:r>
          </a:p>
          <a:p>
            <a:pPr>
              <a:buFont typeface="Wingdings" charset="2"/>
              <a:buChar char="q"/>
            </a:pPr>
            <a:r>
              <a:rPr lang="en-US" sz="2400" dirty="0" smtClean="0">
                <a:solidFill>
                  <a:srgbClr val="595959"/>
                </a:solidFill>
                <a:latin typeface="Arial"/>
                <a:cs typeface="Arial"/>
              </a:rPr>
              <a:t>Manage </a:t>
            </a:r>
            <a:r>
              <a:rPr lang="en-US" sz="2400" dirty="0">
                <a:solidFill>
                  <a:srgbClr val="595959"/>
                </a:solidFill>
                <a:latin typeface="Arial"/>
                <a:cs typeface="Arial"/>
              </a:rPr>
              <a:t>E</a:t>
            </a:r>
            <a:r>
              <a:rPr lang="en-US" sz="2400" dirty="0" smtClean="0">
                <a:solidFill>
                  <a:srgbClr val="595959"/>
                </a:solidFill>
                <a:latin typeface="Arial"/>
                <a:cs typeface="Arial"/>
              </a:rPr>
              <a:t>stimated vs. Actual </a:t>
            </a:r>
            <a:r>
              <a:rPr lang="en-US" sz="2400" dirty="0">
                <a:solidFill>
                  <a:srgbClr val="595959"/>
                </a:solidFill>
                <a:latin typeface="Arial"/>
                <a:cs typeface="Arial"/>
              </a:rPr>
              <a:t>T</a:t>
            </a:r>
            <a:r>
              <a:rPr lang="en-US" sz="2400" dirty="0" smtClean="0">
                <a:solidFill>
                  <a:srgbClr val="595959"/>
                </a:solidFill>
                <a:latin typeface="Arial"/>
                <a:cs typeface="Arial"/>
              </a:rPr>
              <a:t>ime</a:t>
            </a:r>
          </a:p>
          <a:p>
            <a:endParaRPr lang="en-US" sz="2400" dirty="0" smtClean="0">
              <a:solidFill>
                <a:srgbClr val="595959"/>
              </a:solidFill>
              <a:latin typeface="Arial"/>
              <a:cs typeface="Arial"/>
            </a:endParaRPr>
          </a:p>
          <a:p>
            <a:endParaRPr lang="en-US" sz="2400" dirty="0">
              <a:solidFill>
                <a:srgbClr val="595959"/>
              </a:solidFill>
              <a:latin typeface="Arial"/>
              <a:cs typeface="Arial"/>
            </a:endParaRPr>
          </a:p>
        </p:txBody>
      </p:sp>
      <p:sp>
        <p:nvSpPr>
          <p:cNvPr id="8" name="TextBox 7"/>
          <p:cNvSpPr txBox="1"/>
          <p:nvPr/>
        </p:nvSpPr>
        <p:spPr>
          <a:xfrm>
            <a:off x="0" y="747236"/>
            <a:ext cx="9144000" cy="738664"/>
          </a:xfrm>
          <a:prstGeom prst="rect">
            <a:avLst/>
          </a:prstGeom>
          <a:noFill/>
        </p:spPr>
        <p:txBody>
          <a:bodyPr wrap="square" rtlCol="0">
            <a:spAutoFit/>
          </a:bodyPr>
          <a:lstStyle/>
          <a:p>
            <a:r>
              <a:rPr lang="en-US" sz="4200" b="1" dirty="0">
                <a:solidFill>
                  <a:srgbClr val="595959"/>
                </a:solidFill>
                <a:latin typeface="Arial"/>
                <a:cs typeface="Arial"/>
              </a:rPr>
              <a:t>A</a:t>
            </a:r>
            <a:r>
              <a:rPr lang="en-US" sz="4200" b="1" dirty="0" smtClean="0">
                <a:solidFill>
                  <a:srgbClr val="595959"/>
                </a:solidFill>
                <a:latin typeface="Arial"/>
                <a:cs typeface="Arial"/>
              </a:rPr>
              <a:t>genda</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306533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839200" cy="5257800"/>
          </a:xfrm>
        </p:spPr>
        <p:txBody>
          <a:bodyPr>
            <a:normAutofit/>
          </a:bodyPr>
          <a:lstStyle/>
          <a:p>
            <a:pPr>
              <a:buFont typeface="Wingdings" charset="2"/>
              <a:buChar char=""/>
            </a:pPr>
            <a:r>
              <a:rPr lang="en-US" sz="2400" dirty="0" smtClean="0">
                <a:solidFill>
                  <a:srgbClr val="595959"/>
                </a:solidFill>
                <a:latin typeface="Arial"/>
                <a:cs typeface="Arial"/>
              </a:rPr>
              <a:t>Intro to Planview</a:t>
            </a:r>
          </a:p>
          <a:p>
            <a:pPr>
              <a:buFont typeface="Wingdings" charset="2"/>
              <a:buChar char=""/>
            </a:pPr>
            <a:r>
              <a:rPr lang="en-US" sz="2400" dirty="0" smtClean="0">
                <a:solidFill>
                  <a:srgbClr val="595959"/>
                </a:solidFill>
                <a:latin typeface="Arial"/>
                <a:cs typeface="Arial"/>
              </a:rPr>
              <a:t>Login</a:t>
            </a:r>
          </a:p>
          <a:p>
            <a:pPr>
              <a:buFont typeface="Wingdings" charset="2"/>
              <a:buChar char=""/>
            </a:pPr>
            <a:r>
              <a:rPr lang="en-US" sz="2400" dirty="0" smtClean="0">
                <a:solidFill>
                  <a:srgbClr val="595959"/>
                </a:solidFill>
                <a:latin typeface="Arial"/>
                <a:cs typeface="Arial"/>
              </a:rPr>
              <a:t>Create a Work Portfolio</a:t>
            </a:r>
          </a:p>
          <a:p>
            <a:pPr>
              <a:buFont typeface="Wingdings" charset="2"/>
              <a:buChar char=""/>
            </a:pPr>
            <a:r>
              <a:rPr lang="en-US" sz="2400" dirty="0" smtClean="0">
                <a:solidFill>
                  <a:srgbClr val="595959"/>
                </a:solidFill>
                <a:latin typeface="Arial"/>
                <a:cs typeface="Arial"/>
              </a:rPr>
              <a:t>Create a Resource Portfolio</a:t>
            </a:r>
          </a:p>
          <a:p>
            <a:pPr>
              <a:buFont typeface="Wingdings" charset="2"/>
              <a:buChar char="q"/>
            </a:pPr>
            <a:r>
              <a:rPr lang="en-US" sz="2400" dirty="0" smtClean="0">
                <a:solidFill>
                  <a:srgbClr val="760D30"/>
                </a:solidFill>
                <a:latin typeface="Arial"/>
                <a:cs typeface="Arial"/>
              </a:rPr>
              <a:t>Grants</a:t>
            </a:r>
          </a:p>
          <a:p>
            <a:pPr>
              <a:buFont typeface="Wingdings" charset="2"/>
              <a:buChar char="q"/>
            </a:pPr>
            <a:r>
              <a:rPr lang="en-US" sz="2400" dirty="0" smtClean="0">
                <a:solidFill>
                  <a:srgbClr val="595959"/>
                </a:solidFill>
                <a:latin typeface="Arial"/>
                <a:cs typeface="Arial"/>
              </a:rPr>
              <a:t>Update Resource Attributes</a:t>
            </a:r>
          </a:p>
          <a:p>
            <a:pPr>
              <a:buFont typeface="Wingdings" charset="2"/>
              <a:buChar char="q"/>
            </a:pPr>
            <a:r>
              <a:rPr lang="en-US" sz="2400" dirty="0" smtClean="0">
                <a:solidFill>
                  <a:srgbClr val="595959"/>
                </a:solidFill>
                <a:latin typeface="Arial"/>
                <a:cs typeface="Arial"/>
              </a:rPr>
              <a:t>Manage Resources</a:t>
            </a:r>
          </a:p>
          <a:p>
            <a:pPr>
              <a:buFont typeface="Wingdings" charset="2"/>
              <a:buChar char="q"/>
            </a:pPr>
            <a:r>
              <a:rPr lang="en-US" sz="2400" dirty="0" smtClean="0">
                <a:solidFill>
                  <a:srgbClr val="595959"/>
                </a:solidFill>
                <a:latin typeface="Arial"/>
                <a:cs typeface="Arial"/>
              </a:rPr>
              <a:t>Fill Out the Timesheet</a:t>
            </a:r>
          </a:p>
          <a:p>
            <a:pPr>
              <a:buFont typeface="Wingdings" charset="2"/>
              <a:buChar char="q"/>
            </a:pPr>
            <a:r>
              <a:rPr lang="en-US" sz="2400" dirty="0" smtClean="0">
                <a:solidFill>
                  <a:srgbClr val="595959"/>
                </a:solidFill>
                <a:latin typeface="Arial"/>
                <a:cs typeface="Arial"/>
              </a:rPr>
              <a:t>Manage </a:t>
            </a:r>
            <a:r>
              <a:rPr lang="en-US" sz="2400" dirty="0">
                <a:solidFill>
                  <a:srgbClr val="595959"/>
                </a:solidFill>
                <a:latin typeface="Arial"/>
                <a:cs typeface="Arial"/>
              </a:rPr>
              <a:t>E</a:t>
            </a:r>
            <a:r>
              <a:rPr lang="en-US" sz="2400" dirty="0" smtClean="0">
                <a:solidFill>
                  <a:srgbClr val="595959"/>
                </a:solidFill>
                <a:latin typeface="Arial"/>
                <a:cs typeface="Arial"/>
              </a:rPr>
              <a:t>stimated vs. Actual </a:t>
            </a:r>
            <a:r>
              <a:rPr lang="en-US" sz="2400" dirty="0">
                <a:solidFill>
                  <a:srgbClr val="595959"/>
                </a:solidFill>
                <a:latin typeface="Arial"/>
                <a:cs typeface="Arial"/>
              </a:rPr>
              <a:t>T</a:t>
            </a:r>
            <a:r>
              <a:rPr lang="en-US" sz="2400" dirty="0" smtClean="0">
                <a:solidFill>
                  <a:srgbClr val="595959"/>
                </a:solidFill>
                <a:latin typeface="Arial"/>
                <a:cs typeface="Arial"/>
              </a:rPr>
              <a:t>ime</a:t>
            </a:r>
          </a:p>
          <a:p>
            <a:endParaRPr lang="en-US" sz="2400" dirty="0" smtClean="0">
              <a:solidFill>
                <a:srgbClr val="595959"/>
              </a:solidFill>
              <a:latin typeface="Arial"/>
              <a:cs typeface="Arial"/>
            </a:endParaRPr>
          </a:p>
          <a:p>
            <a:endParaRPr lang="en-US" sz="2400" dirty="0">
              <a:solidFill>
                <a:srgbClr val="595959"/>
              </a:solidFill>
              <a:latin typeface="Arial"/>
              <a:cs typeface="Arial"/>
            </a:endParaRPr>
          </a:p>
        </p:txBody>
      </p:sp>
      <p:sp>
        <p:nvSpPr>
          <p:cNvPr id="8" name="TextBox 7"/>
          <p:cNvSpPr txBox="1"/>
          <p:nvPr/>
        </p:nvSpPr>
        <p:spPr>
          <a:xfrm>
            <a:off x="0" y="747236"/>
            <a:ext cx="9144000" cy="738664"/>
          </a:xfrm>
          <a:prstGeom prst="rect">
            <a:avLst/>
          </a:prstGeom>
          <a:noFill/>
        </p:spPr>
        <p:txBody>
          <a:bodyPr wrap="square" rtlCol="0">
            <a:spAutoFit/>
          </a:bodyPr>
          <a:lstStyle/>
          <a:p>
            <a:r>
              <a:rPr lang="en-US" sz="4200" b="1" dirty="0">
                <a:solidFill>
                  <a:srgbClr val="595959"/>
                </a:solidFill>
                <a:latin typeface="Arial"/>
                <a:cs typeface="Arial"/>
              </a:rPr>
              <a:t>A</a:t>
            </a:r>
            <a:r>
              <a:rPr lang="en-US" sz="4200" b="1" dirty="0" smtClean="0">
                <a:solidFill>
                  <a:srgbClr val="595959"/>
                </a:solidFill>
                <a:latin typeface="Arial"/>
                <a:cs typeface="Arial"/>
              </a:rPr>
              <a:t>genda</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3380758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65" y="1981200"/>
            <a:ext cx="9151165" cy="1688633"/>
          </a:xfrm>
        </p:spPr>
        <p:txBody>
          <a:bodyPr/>
          <a:lstStyle/>
          <a:p>
            <a:pPr algn="ctr"/>
            <a:r>
              <a:rPr lang="en-US" sz="4700" dirty="0" smtClean="0"/>
              <a:t>Grants</a:t>
            </a:r>
            <a:endParaRPr lang="en-US" sz="4700" dirty="0"/>
          </a:p>
        </p:txBody>
      </p:sp>
    </p:spTree>
    <p:extLst>
      <p:ext uri="{BB962C8B-B14F-4D97-AF65-F5344CB8AC3E}">
        <p14:creationId xmlns:p14="http://schemas.microsoft.com/office/powerpoint/2010/main" val="1992897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76400"/>
            <a:ext cx="9067800" cy="5181600"/>
          </a:xfrm>
        </p:spPr>
        <p:txBody>
          <a:bodyPr/>
          <a:lstStyle/>
          <a:p>
            <a:pPr marL="514350" indent="-457200"/>
            <a:r>
              <a:rPr lang="en-US" sz="2400" dirty="0">
                <a:solidFill>
                  <a:srgbClr val="595959"/>
                </a:solidFill>
                <a:latin typeface="Arial"/>
                <a:cs typeface="Arial"/>
              </a:rPr>
              <a:t>A grant helps ensure that only appropriate users have access to a specific work item, resource, contract, strategic entity, or service. There are </a:t>
            </a:r>
            <a:r>
              <a:rPr lang="en-US" sz="2400" dirty="0" smtClean="0">
                <a:solidFill>
                  <a:srgbClr val="595959"/>
                </a:solidFill>
                <a:latin typeface="Arial"/>
                <a:cs typeface="Arial"/>
              </a:rPr>
              <a:t>work, resource, contract, strategic, and service grants. The ones we will be concerned with are work and resource grants.</a:t>
            </a:r>
          </a:p>
          <a:p>
            <a:pPr marL="57150" indent="0">
              <a:buNone/>
            </a:pPr>
            <a:endParaRPr lang="en-US" sz="2400" dirty="0">
              <a:solidFill>
                <a:srgbClr val="595959"/>
              </a:solidFill>
              <a:latin typeface="Arial"/>
              <a:cs typeface="Arial"/>
            </a:endParaRPr>
          </a:p>
          <a:p>
            <a:pPr marL="514350" indent="-457200"/>
            <a:r>
              <a:rPr lang="en-US" sz="2400" dirty="0">
                <a:solidFill>
                  <a:srgbClr val="595959"/>
                </a:solidFill>
                <a:latin typeface="Arial"/>
                <a:cs typeface="Arial"/>
              </a:rPr>
              <a:t>Each user is given grants to provide access to data related to work and resources. These grants provide the system security allowing each user access to perform their work</a:t>
            </a:r>
            <a:r>
              <a:rPr lang="en-US" sz="2400" dirty="0" smtClean="0">
                <a:solidFill>
                  <a:srgbClr val="595959"/>
                </a:solidFill>
                <a:latin typeface="Arial"/>
                <a:cs typeface="Arial"/>
              </a:rPr>
              <a:t>.</a:t>
            </a:r>
            <a:endParaRPr lang="en-US" sz="2400" dirty="0">
              <a:solidFill>
                <a:srgbClr val="595959"/>
              </a:solidFill>
              <a:latin typeface="Arial"/>
              <a:cs typeface="Arial"/>
            </a:endParaRPr>
          </a:p>
        </p:txBody>
      </p:sp>
      <p:sp>
        <p:nvSpPr>
          <p:cNvPr id="5" name="TextBox 4"/>
          <p:cNvSpPr txBox="1"/>
          <p:nvPr/>
        </p:nvSpPr>
        <p:spPr>
          <a:xfrm>
            <a:off x="0" y="746125"/>
            <a:ext cx="9144000" cy="738664"/>
          </a:xfrm>
          <a:prstGeom prst="rect">
            <a:avLst/>
          </a:prstGeom>
          <a:noFill/>
        </p:spPr>
        <p:txBody>
          <a:bodyPr wrap="square" rtlCol="0">
            <a:spAutoFit/>
          </a:bodyPr>
          <a:lstStyle/>
          <a:p>
            <a:r>
              <a:rPr lang="en-US" sz="4200" b="1" dirty="0" smtClean="0">
                <a:solidFill>
                  <a:srgbClr val="595959"/>
                </a:solidFill>
                <a:latin typeface="Arial"/>
                <a:cs typeface="Arial"/>
              </a:rPr>
              <a:t>Grants: Concept</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2016873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76400"/>
            <a:ext cx="9067800" cy="5181600"/>
          </a:xfrm>
        </p:spPr>
        <p:txBody>
          <a:bodyPr/>
          <a:lstStyle/>
          <a:p>
            <a:r>
              <a:rPr lang="en-US" sz="2400" dirty="0" smtClean="0">
                <a:solidFill>
                  <a:srgbClr val="595959"/>
                </a:solidFill>
                <a:latin typeface="Arial"/>
                <a:cs typeface="Arial"/>
              </a:rPr>
              <a:t>Resource grants allow a resource manager to approve requests for work done by their employees.</a:t>
            </a:r>
            <a:br>
              <a:rPr lang="en-US" sz="2400" dirty="0" smtClean="0">
                <a:solidFill>
                  <a:srgbClr val="595959"/>
                </a:solidFill>
                <a:latin typeface="Arial"/>
                <a:cs typeface="Arial"/>
              </a:rPr>
            </a:br>
            <a:endParaRPr lang="en-US" sz="2400" dirty="0" smtClean="0">
              <a:solidFill>
                <a:srgbClr val="595959"/>
              </a:solidFill>
              <a:latin typeface="Arial"/>
              <a:cs typeface="Arial"/>
            </a:endParaRPr>
          </a:p>
          <a:p>
            <a:r>
              <a:rPr lang="en-US" sz="2400" dirty="0" smtClean="0">
                <a:solidFill>
                  <a:srgbClr val="595959"/>
                </a:solidFill>
                <a:latin typeface="Arial"/>
                <a:cs typeface="Arial"/>
              </a:rPr>
              <a:t>Everyone has read-only work grants to all projects in the system, which allows you to view any project.</a:t>
            </a:r>
            <a:r>
              <a:rPr lang="en-US" sz="2400" dirty="0">
                <a:solidFill>
                  <a:srgbClr val="595959"/>
                </a:solidFill>
                <a:latin typeface="Arial"/>
                <a:cs typeface="Arial"/>
              </a:rPr>
              <a:t> </a:t>
            </a:r>
            <a:r>
              <a:rPr lang="en-US" sz="2400" dirty="0" smtClean="0">
                <a:solidFill>
                  <a:srgbClr val="595959"/>
                </a:solidFill>
                <a:latin typeface="Arial"/>
                <a:cs typeface="Arial"/>
              </a:rPr>
              <a:t>Project managers have read-write access to the projects they are managing.</a:t>
            </a:r>
            <a:r>
              <a:rPr lang="en-US" sz="2400" dirty="0">
                <a:solidFill>
                  <a:srgbClr val="595959"/>
                </a:solidFill>
                <a:latin typeface="Arial"/>
                <a:cs typeface="Arial"/>
              </a:rPr>
              <a:t> </a:t>
            </a:r>
            <a:r>
              <a:rPr lang="en-US" sz="2400" dirty="0" smtClean="0">
                <a:solidFill>
                  <a:srgbClr val="595959"/>
                </a:solidFill>
                <a:latin typeface="Arial"/>
                <a:cs typeface="Arial"/>
              </a:rPr>
              <a:t>Project </a:t>
            </a:r>
            <a:r>
              <a:rPr lang="en-US" sz="2400" dirty="0">
                <a:solidFill>
                  <a:srgbClr val="595959"/>
                </a:solidFill>
                <a:latin typeface="Arial"/>
                <a:cs typeface="Arial"/>
              </a:rPr>
              <a:t>m</a:t>
            </a:r>
            <a:r>
              <a:rPr lang="en-US" sz="2400" dirty="0" smtClean="0">
                <a:solidFill>
                  <a:srgbClr val="595959"/>
                </a:solidFill>
                <a:latin typeface="Arial"/>
                <a:cs typeface="Arial"/>
              </a:rPr>
              <a:t>anagers can grant read-write access to other people in the system.</a:t>
            </a:r>
          </a:p>
          <a:p>
            <a:pPr marL="0" indent="0">
              <a:buNone/>
            </a:pPr>
            <a:endParaRPr lang="en-US" sz="2400" dirty="0" smtClean="0">
              <a:solidFill>
                <a:srgbClr val="595959"/>
              </a:solidFill>
              <a:latin typeface="Arial"/>
              <a:cs typeface="Arial"/>
            </a:endParaRPr>
          </a:p>
          <a:p>
            <a:r>
              <a:rPr lang="en-US" sz="2400" dirty="0" smtClean="0">
                <a:solidFill>
                  <a:srgbClr val="595959"/>
                </a:solidFill>
                <a:latin typeface="Arial"/>
                <a:cs typeface="Arial"/>
              </a:rPr>
              <a:t>If your grants are incorrect, email </a:t>
            </a:r>
            <a:r>
              <a:rPr lang="en-US" sz="2400" dirty="0" err="1" smtClean="0">
                <a:solidFill>
                  <a:srgbClr val="595959"/>
                </a:solidFill>
                <a:latin typeface="Arial"/>
                <a:cs typeface="Arial"/>
              </a:rPr>
              <a:t>ppmo</a:t>
            </a:r>
            <a:r>
              <a:rPr lang="en-US" sz="2400" dirty="0" err="1">
                <a:solidFill>
                  <a:srgbClr val="595959"/>
                </a:solidFill>
                <a:latin typeface="Arial"/>
                <a:cs typeface="Arial"/>
              </a:rPr>
              <a:t>@asu.edu</a:t>
            </a:r>
            <a:r>
              <a:rPr lang="en-US" sz="2400" dirty="0">
                <a:solidFill>
                  <a:srgbClr val="595959"/>
                </a:solidFill>
                <a:latin typeface="Arial"/>
                <a:cs typeface="Arial"/>
              </a:rPr>
              <a:t> or submit a ticket to the Planview Issue Support project within </a:t>
            </a:r>
            <a:r>
              <a:rPr lang="en-US" sz="2400" dirty="0" err="1" smtClean="0">
                <a:solidFill>
                  <a:srgbClr val="595959"/>
                </a:solidFill>
                <a:latin typeface="Arial"/>
                <a:cs typeface="Arial"/>
              </a:rPr>
              <a:t>Jira</a:t>
            </a:r>
            <a:r>
              <a:rPr lang="en-US" sz="2400" dirty="0" smtClean="0">
                <a:solidFill>
                  <a:srgbClr val="595959"/>
                </a:solidFill>
                <a:latin typeface="Arial"/>
                <a:cs typeface="Arial"/>
              </a:rPr>
              <a:t>.</a:t>
            </a:r>
            <a:endParaRPr lang="en-US" sz="2400" dirty="0">
              <a:solidFill>
                <a:srgbClr val="595959"/>
              </a:solidFill>
              <a:latin typeface="Arial"/>
              <a:cs typeface="Arial"/>
            </a:endParaRPr>
          </a:p>
          <a:p>
            <a:endParaRPr lang="en-US" sz="2400" dirty="0" smtClean="0">
              <a:solidFill>
                <a:srgbClr val="595959"/>
              </a:solidFill>
              <a:latin typeface="Arial"/>
              <a:cs typeface="Arial"/>
            </a:endParaRPr>
          </a:p>
        </p:txBody>
      </p:sp>
      <p:sp>
        <p:nvSpPr>
          <p:cNvPr id="5" name="TextBox 4"/>
          <p:cNvSpPr txBox="1"/>
          <p:nvPr/>
        </p:nvSpPr>
        <p:spPr>
          <a:xfrm>
            <a:off x="0" y="746125"/>
            <a:ext cx="9144000" cy="738664"/>
          </a:xfrm>
          <a:prstGeom prst="rect">
            <a:avLst/>
          </a:prstGeom>
          <a:noFill/>
        </p:spPr>
        <p:txBody>
          <a:bodyPr wrap="square" rtlCol="0">
            <a:spAutoFit/>
          </a:bodyPr>
          <a:lstStyle/>
          <a:p>
            <a:r>
              <a:rPr lang="en-US" sz="4200" b="1" dirty="0" smtClean="0">
                <a:solidFill>
                  <a:srgbClr val="595959"/>
                </a:solidFill>
                <a:latin typeface="Arial"/>
                <a:cs typeface="Arial"/>
              </a:rPr>
              <a:t>Grants: Concept</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3568355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46125"/>
            <a:ext cx="9144000" cy="738664"/>
          </a:xfrm>
          <a:prstGeom prst="rect">
            <a:avLst/>
          </a:prstGeom>
          <a:noFill/>
        </p:spPr>
        <p:txBody>
          <a:bodyPr wrap="square" rtlCol="0">
            <a:spAutoFit/>
          </a:bodyPr>
          <a:lstStyle/>
          <a:p>
            <a:r>
              <a:rPr lang="en-US" sz="4200" b="1" dirty="0" smtClean="0">
                <a:solidFill>
                  <a:srgbClr val="595959"/>
                </a:solidFill>
                <a:latin typeface="Arial"/>
                <a:cs typeface="Arial"/>
              </a:rPr>
              <a:t>Grants: Demo (Review Grants)</a:t>
            </a:r>
            <a:endParaRPr lang="en-US" sz="4200" b="1" dirty="0">
              <a:solidFill>
                <a:srgbClr val="595959"/>
              </a:solidFill>
              <a:latin typeface="Arial"/>
              <a:cs typeface="Aria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9904" y="2590800"/>
            <a:ext cx="2716696" cy="2590800"/>
          </a:xfrm>
          <a:prstGeom prst="rect">
            <a:avLst/>
          </a:prstGeom>
          <a:ln>
            <a:solidFill>
              <a:srgbClr val="808080"/>
            </a:solidFill>
          </a:ln>
          <a:effectLst>
            <a:outerShdw blurRad="292100" dist="139700" dir="2700000" algn="tl" rotWithShape="0">
              <a:srgbClr val="333333">
                <a:alpha val="65000"/>
              </a:srgbClr>
            </a:outerShdw>
          </a:effectLst>
        </p:spPr>
      </p:pic>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362200"/>
            <a:ext cx="5257165" cy="3048000"/>
          </a:xfrm>
          <a:prstGeom prst="rect">
            <a:avLst/>
          </a:prstGeom>
          <a:ln>
            <a:solidFill>
              <a:srgbClr val="808080"/>
            </a:solidFill>
          </a:ln>
          <a:effectLst>
            <a:outerShdw blurRad="292100" dist="139700" dir="2700000" algn="tl" rotWithShape="0">
              <a:srgbClr val="333333">
                <a:alpha val="65000"/>
              </a:srgbClr>
            </a:outerShdw>
          </a:effectLst>
        </p:spPr>
      </p:pic>
      <p:cxnSp>
        <p:nvCxnSpPr>
          <p:cNvPr id="12" name="Straight Arrow Connector 11"/>
          <p:cNvCxnSpPr/>
          <p:nvPr/>
        </p:nvCxnSpPr>
        <p:spPr>
          <a:xfrm>
            <a:off x="152400" y="3124200"/>
            <a:ext cx="381000" cy="0"/>
          </a:xfrm>
          <a:prstGeom prst="straightConnector1">
            <a:avLst/>
          </a:prstGeom>
          <a:ln>
            <a:solidFill>
              <a:srgbClr val="FF0000"/>
            </a:solidFill>
            <a:tailEnd type="arrow"/>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2209800" y="4038600"/>
            <a:ext cx="381000" cy="304800"/>
          </a:xfrm>
          <a:prstGeom prst="straightConnector1">
            <a:avLst/>
          </a:prstGeom>
          <a:ln>
            <a:solidFill>
              <a:srgbClr val="FF0000"/>
            </a:solidFill>
            <a:tailEnd type="arrow"/>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12622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76400"/>
            <a:ext cx="9067800" cy="5181600"/>
          </a:xfrm>
        </p:spPr>
        <p:txBody>
          <a:bodyPr/>
          <a:lstStyle/>
          <a:p>
            <a:pPr marL="514350" indent="-457200"/>
            <a:r>
              <a:rPr lang="en-US" sz="2400" dirty="0" smtClean="0">
                <a:solidFill>
                  <a:srgbClr val="595959"/>
                </a:solidFill>
                <a:latin typeface="Arial"/>
                <a:cs typeface="Arial"/>
              </a:rPr>
              <a:t>Review the different grants in the Planview training environment.</a:t>
            </a:r>
          </a:p>
        </p:txBody>
      </p:sp>
      <p:sp>
        <p:nvSpPr>
          <p:cNvPr id="5" name="TextBox 4"/>
          <p:cNvSpPr txBox="1"/>
          <p:nvPr/>
        </p:nvSpPr>
        <p:spPr>
          <a:xfrm>
            <a:off x="0" y="746125"/>
            <a:ext cx="9144000" cy="738664"/>
          </a:xfrm>
          <a:prstGeom prst="rect">
            <a:avLst/>
          </a:prstGeom>
          <a:noFill/>
        </p:spPr>
        <p:txBody>
          <a:bodyPr wrap="square" rtlCol="0">
            <a:spAutoFit/>
          </a:bodyPr>
          <a:lstStyle/>
          <a:p>
            <a:r>
              <a:rPr lang="en-US" sz="4200" b="1" dirty="0" smtClean="0">
                <a:solidFill>
                  <a:srgbClr val="595959"/>
                </a:solidFill>
                <a:latin typeface="Arial"/>
                <a:cs typeface="Arial"/>
              </a:rPr>
              <a:t>Grants: Try It! (Review Grants)</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29075506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839200" cy="5257800"/>
          </a:xfrm>
        </p:spPr>
        <p:txBody>
          <a:bodyPr>
            <a:normAutofit/>
          </a:bodyPr>
          <a:lstStyle/>
          <a:p>
            <a:pPr>
              <a:buFont typeface="Wingdings" charset="2"/>
              <a:buChar char=""/>
            </a:pPr>
            <a:r>
              <a:rPr lang="en-US" sz="2400" dirty="0" smtClean="0">
                <a:solidFill>
                  <a:srgbClr val="595959"/>
                </a:solidFill>
                <a:latin typeface="Arial"/>
                <a:cs typeface="Arial"/>
              </a:rPr>
              <a:t>Intro to Planview</a:t>
            </a:r>
          </a:p>
          <a:p>
            <a:pPr>
              <a:buFont typeface="Wingdings" charset="2"/>
              <a:buChar char=""/>
            </a:pPr>
            <a:r>
              <a:rPr lang="en-US" sz="2400" dirty="0" smtClean="0">
                <a:solidFill>
                  <a:srgbClr val="595959"/>
                </a:solidFill>
                <a:latin typeface="Arial"/>
                <a:cs typeface="Arial"/>
              </a:rPr>
              <a:t>Login</a:t>
            </a:r>
          </a:p>
          <a:p>
            <a:pPr>
              <a:buFont typeface="Wingdings" charset="2"/>
              <a:buChar char=""/>
            </a:pPr>
            <a:r>
              <a:rPr lang="en-US" sz="2400" dirty="0" smtClean="0">
                <a:solidFill>
                  <a:srgbClr val="595959"/>
                </a:solidFill>
                <a:latin typeface="Arial"/>
                <a:cs typeface="Arial"/>
              </a:rPr>
              <a:t>Create a Work Portfolio</a:t>
            </a:r>
          </a:p>
          <a:p>
            <a:pPr>
              <a:buFont typeface="Wingdings" charset="2"/>
              <a:buChar char=""/>
            </a:pPr>
            <a:r>
              <a:rPr lang="en-US" sz="2400" dirty="0" smtClean="0">
                <a:solidFill>
                  <a:srgbClr val="595959"/>
                </a:solidFill>
                <a:latin typeface="Arial"/>
                <a:cs typeface="Arial"/>
              </a:rPr>
              <a:t>Create a Resource Portfolio</a:t>
            </a:r>
          </a:p>
          <a:p>
            <a:pPr>
              <a:buFont typeface="Wingdings" charset="2"/>
              <a:buChar char=""/>
            </a:pPr>
            <a:r>
              <a:rPr lang="en-US" sz="2400" dirty="0" smtClean="0">
                <a:solidFill>
                  <a:srgbClr val="595959"/>
                </a:solidFill>
                <a:latin typeface="Arial"/>
                <a:cs typeface="Arial"/>
              </a:rPr>
              <a:t>Grants</a:t>
            </a:r>
          </a:p>
          <a:p>
            <a:pPr>
              <a:buFont typeface="Wingdings" charset="2"/>
              <a:buChar char="q"/>
            </a:pPr>
            <a:r>
              <a:rPr lang="en-US" sz="2400" dirty="0" smtClean="0">
                <a:solidFill>
                  <a:srgbClr val="760D30"/>
                </a:solidFill>
                <a:latin typeface="Arial"/>
                <a:cs typeface="Arial"/>
              </a:rPr>
              <a:t>Update Resource Attributes</a:t>
            </a:r>
          </a:p>
          <a:p>
            <a:pPr>
              <a:buFont typeface="Wingdings" charset="2"/>
              <a:buChar char="q"/>
            </a:pPr>
            <a:r>
              <a:rPr lang="en-US" sz="2400" dirty="0" smtClean="0">
                <a:solidFill>
                  <a:srgbClr val="595959"/>
                </a:solidFill>
                <a:latin typeface="Arial"/>
                <a:cs typeface="Arial"/>
              </a:rPr>
              <a:t>Manage Resources</a:t>
            </a:r>
          </a:p>
          <a:p>
            <a:pPr>
              <a:buFont typeface="Wingdings" charset="2"/>
              <a:buChar char="q"/>
            </a:pPr>
            <a:r>
              <a:rPr lang="en-US" sz="2400" dirty="0" smtClean="0">
                <a:solidFill>
                  <a:srgbClr val="595959"/>
                </a:solidFill>
                <a:latin typeface="Arial"/>
                <a:cs typeface="Arial"/>
              </a:rPr>
              <a:t>Fill Out the Timesheet</a:t>
            </a:r>
          </a:p>
          <a:p>
            <a:pPr>
              <a:buFont typeface="Wingdings" charset="2"/>
              <a:buChar char="q"/>
            </a:pPr>
            <a:r>
              <a:rPr lang="en-US" sz="2400" dirty="0" smtClean="0">
                <a:solidFill>
                  <a:srgbClr val="595959"/>
                </a:solidFill>
                <a:latin typeface="Arial"/>
                <a:cs typeface="Arial"/>
              </a:rPr>
              <a:t>Manage </a:t>
            </a:r>
            <a:r>
              <a:rPr lang="en-US" sz="2400" dirty="0">
                <a:solidFill>
                  <a:srgbClr val="595959"/>
                </a:solidFill>
                <a:latin typeface="Arial"/>
                <a:cs typeface="Arial"/>
              </a:rPr>
              <a:t>E</a:t>
            </a:r>
            <a:r>
              <a:rPr lang="en-US" sz="2400" dirty="0" smtClean="0">
                <a:solidFill>
                  <a:srgbClr val="595959"/>
                </a:solidFill>
                <a:latin typeface="Arial"/>
                <a:cs typeface="Arial"/>
              </a:rPr>
              <a:t>stimated vs. Actual </a:t>
            </a:r>
            <a:r>
              <a:rPr lang="en-US" sz="2400" dirty="0">
                <a:solidFill>
                  <a:srgbClr val="595959"/>
                </a:solidFill>
                <a:latin typeface="Arial"/>
                <a:cs typeface="Arial"/>
              </a:rPr>
              <a:t>T</a:t>
            </a:r>
            <a:r>
              <a:rPr lang="en-US" sz="2400" dirty="0" smtClean="0">
                <a:solidFill>
                  <a:srgbClr val="595959"/>
                </a:solidFill>
                <a:latin typeface="Arial"/>
                <a:cs typeface="Arial"/>
              </a:rPr>
              <a:t>ime</a:t>
            </a:r>
          </a:p>
          <a:p>
            <a:endParaRPr lang="en-US" sz="2400" dirty="0" smtClean="0">
              <a:solidFill>
                <a:srgbClr val="595959"/>
              </a:solidFill>
              <a:latin typeface="Arial"/>
              <a:cs typeface="Arial"/>
            </a:endParaRPr>
          </a:p>
          <a:p>
            <a:endParaRPr lang="en-US" sz="2400" dirty="0">
              <a:solidFill>
                <a:srgbClr val="595959"/>
              </a:solidFill>
              <a:latin typeface="Arial"/>
              <a:cs typeface="Arial"/>
            </a:endParaRPr>
          </a:p>
        </p:txBody>
      </p:sp>
      <p:sp>
        <p:nvSpPr>
          <p:cNvPr id="8" name="TextBox 7"/>
          <p:cNvSpPr txBox="1"/>
          <p:nvPr/>
        </p:nvSpPr>
        <p:spPr>
          <a:xfrm>
            <a:off x="0" y="747236"/>
            <a:ext cx="9144000" cy="738664"/>
          </a:xfrm>
          <a:prstGeom prst="rect">
            <a:avLst/>
          </a:prstGeom>
          <a:noFill/>
        </p:spPr>
        <p:txBody>
          <a:bodyPr wrap="square" rtlCol="0">
            <a:spAutoFit/>
          </a:bodyPr>
          <a:lstStyle/>
          <a:p>
            <a:r>
              <a:rPr lang="en-US" sz="4200" b="1" dirty="0">
                <a:solidFill>
                  <a:srgbClr val="595959"/>
                </a:solidFill>
                <a:latin typeface="Arial"/>
                <a:cs typeface="Arial"/>
              </a:rPr>
              <a:t>A</a:t>
            </a:r>
            <a:r>
              <a:rPr lang="en-US" sz="4200" b="1" dirty="0" smtClean="0">
                <a:solidFill>
                  <a:srgbClr val="595959"/>
                </a:solidFill>
                <a:latin typeface="Arial"/>
                <a:cs typeface="Arial"/>
              </a:rPr>
              <a:t>genda</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10411345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65" y="1981200"/>
            <a:ext cx="9151165" cy="1688633"/>
          </a:xfrm>
        </p:spPr>
        <p:txBody>
          <a:bodyPr/>
          <a:lstStyle/>
          <a:p>
            <a:pPr algn="ctr"/>
            <a:r>
              <a:rPr lang="en-US" sz="4700" dirty="0" smtClean="0"/>
              <a:t>Update Resource Attributes</a:t>
            </a:r>
            <a:endParaRPr lang="en-US" sz="4700" dirty="0"/>
          </a:p>
        </p:txBody>
      </p:sp>
    </p:spTree>
    <p:extLst>
      <p:ext uri="{BB962C8B-B14F-4D97-AF65-F5344CB8AC3E}">
        <p14:creationId xmlns:p14="http://schemas.microsoft.com/office/powerpoint/2010/main" val="7548798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76400"/>
            <a:ext cx="9067800" cy="5181600"/>
          </a:xfrm>
        </p:spPr>
        <p:txBody>
          <a:bodyPr/>
          <a:lstStyle/>
          <a:p>
            <a:r>
              <a:rPr lang="en-US" sz="2400" dirty="0">
                <a:solidFill>
                  <a:srgbClr val="595959"/>
                </a:solidFill>
                <a:latin typeface="Arial"/>
                <a:cs typeface="Arial"/>
              </a:rPr>
              <a:t>A resource </a:t>
            </a:r>
            <a:r>
              <a:rPr lang="en-US" sz="2400" dirty="0" smtClean="0">
                <a:solidFill>
                  <a:srgbClr val="595959"/>
                </a:solidFill>
                <a:latin typeface="Arial"/>
                <a:cs typeface="Arial"/>
              </a:rPr>
              <a:t>manager confirms the employee’s job title and </a:t>
            </a:r>
            <a:r>
              <a:rPr lang="en-US" sz="2400" dirty="0">
                <a:solidFill>
                  <a:srgbClr val="595959"/>
                </a:solidFill>
                <a:latin typeface="Arial"/>
                <a:cs typeface="Arial"/>
              </a:rPr>
              <a:t>identifies </a:t>
            </a:r>
            <a:r>
              <a:rPr lang="en-US" sz="2400" dirty="0" smtClean="0">
                <a:solidFill>
                  <a:srgbClr val="595959"/>
                </a:solidFill>
                <a:latin typeface="Arial"/>
                <a:cs typeface="Arial"/>
              </a:rPr>
              <a:t>the employee’s resource role(s). </a:t>
            </a:r>
            <a:r>
              <a:rPr lang="en-US" sz="2400" dirty="0">
                <a:solidFill>
                  <a:srgbClr val="595959"/>
                </a:solidFill>
                <a:latin typeface="Arial"/>
                <a:cs typeface="Arial"/>
              </a:rPr>
              <a:t>E</a:t>
            </a:r>
            <a:r>
              <a:rPr lang="en-US" sz="2400" dirty="0" smtClean="0">
                <a:solidFill>
                  <a:srgbClr val="595959"/>
                </a:solidFill>
                <a:latin typeface="Arial"/>
                <a:cs typeface="Arial"/>
              </a:rPr>
              <a:t>ach </a:t>
            </a:r>
            <a:r>
              <a:rPr lang="en-US" sz="2400" dirty="0">
                <a:solidFill>
                  <a:srgbClr val="595959"/>
                </a:solidFill>
                <a:latin typeface="Arial"/>
                <a:cs typeface="Arial"/>
              </a:rPr>
              <a:t>employee can identify their own skills in Planview</a:t>
            </a:r>
            <a:r>
              <a:rPr lang="en-US" sz="2400" dirty="0" smtClean="0">
                <a:solidFill>
                  <a:srgbClr val="595959"/>
                </a:solidFill>
                <a:latin typeface="Arial"/>
                <a:cs typeface="Arial"/>
              </a:rPr>
              <a:t>.</a:t>
            </a:r>
            <a:br>
              <a:rPr lang="en-US" sz="2400" dirty="0" smtClean="0">
                <a:solidFill>
                  <a:srgbClr val="595959"/>
                </a:solidFill>
                <a:latin typeface="Arial"/>
                <a:cs typeface="Arial"/>
              </a:rPr>
            </a:br>
            <a:endParaRPr lang="en-US" sz="2400" dirty="0" smtClean="0">
              <a:solidFill>
                <a:srgbClr val="595959"/>
              </a:solidFill>
              <a:latin typeface="Arial"/>
              <a:cs typeface="Arial"/>
            </a:endParaRPr>
          </a:p>
          <a:p>
            <a:r>
              <a:rPr lang="en-US" sz="2400" dirty="0" smtClean="0">
                <a:solidFill>
                  <a:srgbClr val="595959"/>
                </a:solidFill>
                <a:latin typeface="Arial"/>
                <a:cs typeface="Arial"/>
              </a:rPr>
              <a:t>If you cannot find the attribute you are looking for, </a:t>
            </a:r>
            <a:r>
              <a:rPr lang="en-US" sz="2400" dirty="0">
                <a:solidFill>
                  <a:srgbClr val="595959"/>
                </a:solidFill>
                <a:latin typeface="Arial"/>
                <a:cs typeface="Arial"/>
              </a:rPr>
              <a:t>please </a:t>
            </a:r>
            <a:r>
              <a:rPr lang="en-US" sz="2400" dirty="0" smtClean="0">
                <a:solidFill>
                  <a:srgbClr val="595959"/>
                </a:solidFill>
                <a:latin typeface="Arial"/>
                <a:cs typeface="Arial"/>
              </a:rPr>
              <a:t>email </a:t>
            </a:r>
            <a:r>
              <a:rPr lang="en-US" sz="2400" dirty="0" err="1">
                <a:solidFill>
                  <a:srgbClr val="595959"/>
                </a:solidFill>
                <a:latin typeface="Arial"/>
                <a:cs typeface="Arial"/>
              </a:rPr>
              <a:t>ppmo@asu.edu</a:t>
            </a:r>
            <a:r>
              <a:rPr lang="en-US" sz="2400" dirty="0">
                <a:solidFill>
                  <a:srgbClr val="595959"/>
                </a:solidFill>
                <a:latin typeface="Arial"/>
                <a:cs typeface="Arial"/>
              </a:rPr>
              <a:t> or submit a ticket to the Planview Issue Support project within </a:t>
            </a:r>
            <a:r>
              <a:rPr lang="en-US" sz="2400" dirty="0" err="1">
                <a:solidFill>
                  <a:srgbClr val="595959"/>
                </a:solidFill>
                <a:latin typeface="Arial"/>
                <a:cs typeface="Arial"/>
              </a:rPr>
              <a:t>Jira</a:t>
            </a:r>
            <a:r>
              <a:rPr lang="en-US" sz="2400" dirty="0">
                <a:solidFill>
                  <a:srgbClr val="595959"/>
                </a:solidFill>
                <a:latin typeface="Arial"/>
                <a:cs typeface="Arial"/>
              </a:rPr>
              <a:t>.</a:t>
            </a:r>
          </a:p>
          <a:p>
            <a:pPr marL="0" indent="0">
              <a:buNone/>
            </a:pPr>
            <a:endParaRPr lang="en-US" sz="2400" dirty="0" smtClean="0">
              <a:solidFill>
                <a:srgbClr val="595959"/>
              </a:solidFill>
              <a:latin typeface="Arial"/>
              <a:cs typeface="Arial"/>
            </a:endParaRPr>
          </a:p>
        </p:txBody>
      </p:sp>
      <p:sp>
        <p:nvSpPr>
          <p:cNvPr id="5" name="TextBox 4"/>
          <p:cNvSpPr txBox="1"/>
          <p:nvPr/>
        </p:nvSpPr>
        <p:spPr>
          <a:xfrm>
            <a:off x="0" y="112296"/>
            <a:ext cx="9144000" cy="1384995"/>
          </a:xfrm>
          <a:prstGeom prst="rect">
            <a:avLst/>
          </a:prstGeom>
          <a:noFill/>
        </p:spPr>
        <p:txBody>
          <a:bodyPr wrap="square" rtlCol="0">
            <a:spAutoFit/>
          </a:bodyPr>
          <a:lstStyle/>
          <a:p>
            <a:r>
              <a:rPr lang="en-US" sz="4200" b="1" dirty="0" smtClean="0">
                <a:solidFill>
                  <a:srgbClr val="595959"/>
                </a:solidFill>
                <a:latin typeface="Arial"/>
                <a:cs typeface="Arial"/>
              </a:rPr>
              <a:t>Update </a:t>
            </a:r>
          </a:p>
          <a:p>
            <a:r>
              <a:rPr lang="en-US" sz="4200" b="1" dirty="0" smtClean="0">
                <a:solidFill>
                  <a:srgbClr val="595959"/>
                </a:solidFill>
                <a:latin typeface="Arial"/>
                <a:cs typeface="Arial"/>
              </a:rPr>
              <a:t>Resource Attributes: Concept</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24617203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15200"/>
            <a:ext cx="9144000" cy="1384995"/>
          </a:xfrm>
          <a:prstGeom prst="rect">
            <a:avLst/>
          </a:prstGeom>
          <a:noFill/>
        </p:spPr>
        <p:txBody>
          <a:bodyPr wrap="square" rtlCol="0">
            <a:spAutoFit/>
          </a:bodyPr>
          <a:lstStyle/>
          <a:p>
            <a:r>
              <a:rPr lang="en-US" sz="4200" b="1" dirty="0" smtClean="0">
                <a:solidFill>
                  <a:srgbClr val="595959"/>
                </a:solidFill>
                <a:latin typeface="Arial"/>
                <a:cs typeface="Arial"/>
              </a:rPr>
              <a:t>Update Resource Attributes: </a:t>
            </a:r>
            <a:br>
              <a:rPr lang="en-US" sz="4200" b="1" dirty="0" smtClean="0">
                <a:solidFill>
                  <a:srgbClr val="595959"/>
                </a:solidFill>
                <a:latin typeface="Arial"/>
                <a:cs typeface="Arial"/>
              </a:rPr>
            </a:br>
            <a:r>
              <a:rPr lang="en-US" sz="4200" b="1" dirty="0" smtClean="0">
                <a:solidFill>
                  <a:srgbClr val="595959"/>
                </a:solidFill>
                <a:latin typeface="Arial"/>
                <a:cs typeface="Arial"/>
              </a:rPr>
              <a:t>Demo (Identifying Resource Roles)</a:t>
            </a:r>
            <a:endParaRPr lang="en-US" sz="4200" b="1" dirty="0">
              <a:solidFill>
                <a:srgbClr val="595959"/>
              </a:solidFill>
              <a:latin typeface="Arial"/>
              <a:cs typeface="Arial"/>
            </a:endParaRPr>
          </a:p>
        </p:txBody>
      </p:sp>
      <p:grpSp>
        <p:nvGrpSpPr>
          <p:cNvPr id="12" name="Group 11"/>
          <p:cNvGrpSpPr/>
          <p:nvPr/>
        </p:nvGrpSpPr>
        <p:grpSpPr>
          <a:xfrm>
            <a:off x="1295400" y="2438400"/>
            <a:ext cx="2743200" cy="2870200"/>
            <a:chOff x="914400" y="1828800"/>
            <a:chExt cx="2743200" cy="2870200"/>
          </a:xfrm>
        </p:grpSpPr>
        <p:pic>
          <p:nvPicPr>
            <p:cNvPr id="2" name="Picture 1"/>
            <p:cNvPicPr>
              <a:picLocks noChangeAspect="1"/>
            </p:cNvPicPr>
            <p:nvPr/>
          </p:nvPicPr>
          <p:blipFill>
            <a:blip r:embed="rId3"/>
            <a:stretch>
              <a:fillRect/>
            </a:stretch>
          </p:blipFill>
          <p:spPr>
            <a:xfrm>
              <a:off x="914400" y="2057400"/>
              <a:ext cx="2715434" cy="2641600"/>
            </a:xfrm>
            <a:prstGeom prst="rect">
              <a:avLst/>
            </a:prstGeom>
            <a:ln>
              <a:solidFill>
                <a:srgbClr val="808080"/>
              </a:solidFill>
            </a:ln>
            <a:effectLst>
              <a:outerShdw blurRad="292100" dist="139700" dir="2700000" algn="tl" rotWithShape="0">
                <a:srgbClr val="333333">
                  <a:alpha val="65000"/>
                </a:srgbClr>
              </a:outerShdw>
            </a:effectLst>
          </p:spPr>
        </p:pic>
        <p:cxnSp>
          <p:nvCxnSpPr>
            <p:cNvPr id="8" name="Straight Arrow Connector 7"/>
            <p:cNvCxnSpPr/>
            <p:nvPr/>
          </p:nvCxnSpPr>
          <p:spPr>
            <a:xfrm>
              <a:off x="1371600" y="1828800"/>
              <a:ext cx="0" cy="533400"/>
            </a:xfrm>
            <a:prstGeom prst="straightConnector1">
              <a:avLst/>
            </a:prstGeom>
            <a:ln>
              <a:solidFill>
                <a:srgbClr val="FF0000"/>
              </a:solidFill>
              <a:tailEnd type="arrow"/>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3200400" y="2895600"/>
              <a:ext cx="457200" cy="228600"/>
            </a:xfrm>
            <a:prstGeom prst="straightConnector1">
              <a:avLst/>
            </a:prstGeom>
            <a:ln>
              <a:solidFill>
                <a:srgbClr val="FF0000"/>
              </a:solidFill>
              <a:tailEnd type="arrow"/>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4656492" y="2260600"/>
            <a:ext cx="3344508" cy="3454400"/>
            <a:chOff x="4732692" y="1981200"/>
            <a:chExt cx="3344508" cy="3454400"/>
          </a:xfrm>
        </p:grpSpPr>
        <p:pic>
          <p:nvPicPr>
            <p:cNvPr id="10" name="Picture 9"/>
            <p:cNvPicPr>
              <a:picLocks noChangeAspect="1"/>
            </p:cNvPicPr>
            <p:nvPr/>
          </p:nvPicPr>
          <p:blipFill rotWithShape="1">
            <a:blip r:embed="rId4"/>
            <a:srcRect l="2481"/>
            <a:stretch/>
          </p:blipFill>
          <p:spPr>
            <a:xfrm>
              <a:off x="4732692" y="1981200"/>
              <a:ext cx="3320203" cy="3454400"/>
            </a:xfrm>
            <a:prstGeom prst="rect">
              <a:avLst/>
            </a:prstGeom>
            <a:ln>
              <a:solidFill>
                <a:srgbClr val="808080"/>
              </a:solidFill>
            </a:ln>
            <a:effectLst>
              <a:outerShdw blurRad="292100" dist="139700" dir="2700000" algn="tl" rotWithShape="0">
                <a:srgbClr val="333333">
                  <a:alpha val="65000"/>
                </a:srgbClr>
              </a:outerShdw>
            </a:effectLst>
          </p:spPr>
        </p:pic>
        <p:cxnSp>
          <p:nvCxnSpPr>
            <p:cNvPr id="11" name="Straight Arrow Connector 10"/>
            <p:cNvCxnSpPr/>
            <p:nvPr/>
          </p:nvCxnSpPr>
          <p:spPr>
            <a:xfrm flipH="1" flipV="1">
              <a:off x="7620000" y="3048000"/>
              <a:ext cx="457200" cy="228600"/>
            </a:xfrm>
            <a:prstGeom prst="straightConnector1">
              <a:avLst/>
            </a:prstGeom>
            <a:ln>
              <a:solidFill>
                <a:srgbClr val="FF0000"/>
              </a:solidFill>
              <a:tailEnd type="arrow"/>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84400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65" y="1981200"/>
            <a:ext cx="9151165" cy="1688633"/>
          </a:xfrm>
        </p:spPr>
        <p:txBody>
          <a:bodyPr/>
          <a:lstStyle/>
          <a:p>
            <a:pPr algn="ctr"/>
            <a:r>
              <a:rPr lang="en-US" sz="4700" dirty="0" smtClean="0"/>
              <a:t>Intro to Planview</a:t>
            </a:r>
            <a:endParaRPr lang="en-US" sz="4700" dirty="0"/>
          </a:p>
        </p:txBody>
      </p:sp>
    </p:spTree>
    <p:extLst>
      <p:ext uri="{BB962C8B-B14F-4D97-AF65-F5344CB8AC3E}">
        <p14:creationId xmlns:p14="http://schemas.microsoft.com/office/powerpoint/2010/main" val="3895902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76400"/>
            <a:ext cx="9067800" cy="5181600"/>
          </a:xfrm>
        </p:spPr>
        <p:txBody>
          <a:bodyPr/>
          <a:lstStyle/>
          <a:p>
            <a:r>
              <a:rPr lang="en-US" sz="2400" dirty="0" smtClean="0">
                <a:solidFill>
                  <a:srgbClr val="595959"/>
                </a:solidFill>
                <a:latin typeface="Arial"/>
                <a:cs typeface="Arial"/>
              </a:rPr>
              <a:t>Enter the Resource Assignment Manager and assign a UTO resource role to each Team Member. </a:t>
            </a:r>
          </a:p>
        </p:txBody>
      </p:sp>
      <p:sp>
        <p:nvSpPr>
          <p:cNvPr id="5" name="TextBox 4"/>
          <p:cNvSpPr txBox="1"/>
          <p:nvPr/>
        </p:nvSpPr>
        <p:spPr>
          <a:xfrm>
            <a:off x="0" y="748081"/>
            <a:ext cx="9144000" cy="812530"/>
          </a:xfrm>
          <a:prstGeom prst="rect">
            <a:avLst/>
          </a:prstGeom>
          <a:noFill/>
        </p:spPr>
        <p:txBody>
          <a:bodyPr wrap="square" rtlCol="0">
            <a:spAutoFit/>
          </a:bodyPr>
          <a:lstStyle/>
          <a:p>
            <a:r>
              <a:rPr lang="en-US" sz="4200" b="1" dirty="0" smtClean="0">
                <a:solidFill>
                  <a:srgbClr val="595959"/>
                </a:solidFill>
                <a:latin typeface="Arial"/>
                <a:cs typeface="Arial"/>
              </a:rPr>
              <a:t>Update Resource Attributes: Try It!</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3288823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15200"/>
            <a:ext cx="9144000" cy="1384995"/>
          </a:xfrm>
          <a:prstGeom prst="rect">
            <a:avLst/>
          </a:prstGeom>
          <a:noFill/>
        </p:spPr>
        <p:txBody>
          <a:bodyPr wrap="square" rtlCol="0">
            <a:spAutoFit/>
          </a:bodyPr>
          <a:lstStyle/>
          <a:p>
            <a:r>
              <a:rPr lang="en-US" sz="4200" b="1" dirty="0" smtClean="0">
                <a:solidFill>
                  <a:srgbClr val="595959"/>
                </a:solidFill>
                <a:latin typeface="Arial"/>
                <a:cs typeface="Arial"/>
              </a:rPr>
              <a:t>Update Resource Attributes: </a:t>
            </a:r>
            <a:br>
              <a:rPr lang="en-US" sz="4200" b="1" dirty="0" smtClean="0">
                <a:solidFill>
                  <a:srgbClr val="595959"/>
                </a:solidFill>
                <a:latin typeface="Arial"/>
                <a:cs typeface="Arial"/>
              </a:rPr>
            </a:br>
            <a:r>
              <a:rPr lang="en-US" sz="4200" b="1" dirty="0" smtClean="0">
                <a:solidFill>
                  <a:srgbClr val="595959"/>
                </a:solidFill>
                <a:latin typeface="Arial"/>
                <a:cs typeface="Arial"/>
              </a:rPr>
              <a:t>Demo (Identifying Your Skills)</a:t>
            </a:r>
            <a:endParaRPr lang="en-US" sz="4200" b="1" dirty="0">
              <a:solidFill>
                <a:srgbClr val="595959"/>
              </a:solidFill>
              <a:latin typeface="Arial"/>
              <a:cs typeface="Arial"/>
            </a:endParaRPr>
          </a:p>
        </p:txBody>
      </p:sp>
      <p:grpSp>
        <p:nvGrpSpPr>
          <p:cNvPr id="12" name="Group 11"/>
          <p:cNvGrpSpPr/>
          <p:nvPr/>
        </p:nvGrpSpPr>
        <p:grpSpPr>
          <a:xfrm>
            <a:off x="381000" y="2895600"/>
            <a:ext cx="3429000" cy="1981200"/>
            <a:chOff x="609600" y="2895600"/>
            <a:chExt cx="3429000" cy="1981200"/>
          </a:xfrm>
        </p:grpSpPr>
        <p:pic>
          <p:nvPicPr>
            <p:cNvPr id="2" name="Picture 1"/>
            <p:cNvPicPr>
              <a:picLocks noChangeAspect="1"/>
            </p:cNvPicPr>
            <p:nvPr/>
          </p:nvPicPr>
          <p:blipFill>
            <a:blip r:embed="rId3"/>
            <a:stretch>
              <a:fillRect/>
            </a:stretch>
          </p:blipFill>
          <p:spPr>
            <a:xfrm>
              <a:off x="609600" y="3048000"/>
              <a:ext cx="3265714" cy="1828800"/>
            </a:xfrm>
            <a:prstGeom prst="rect">
              <a:avLst/>
            </a:prstGeom>
            <a:ln>
              <a:solidFill>
                <a:schemeClr val="bg2"/>
              </a:solidFill>
            </a:ln>
            <a:effectLst>
              <a:outerShdw blurRad="292100" dist="139700" dir="2700000" algn="tl" rotWithShape="0">
                <a:srgbClr val="333333">
                  <a:alpha val="65000"/>
                </a:srgbClr>
              </a:outerShdw>
            </a:effectLst>
          </p:spPr>
        </p:pic>
        <p:cxnSp>
          <p:nvCxnSpPr>
            <p:cNvPr id="8" name="Straight Arrow Connector 7"/>
            <p:cNvCxnSpPr/>
            <p:nvPr/>
          </p:nvCxnSpPr>
          <p:spPr>
            <a:xfrm>
              <a:off x="990600" y="2895600"/>
              <a:ext cx="0" cy="457200"/>
            </a:xfrm>
            <a:prstGeom prst="straightConnector1">
              <a:avLst/>
            </a:prstGeom>
            <a:ln>
              <a:solidFill>
                <a:srgbClr val="FF0000"/>
              </a:solidFill>
              <a:tailEnd type="arrow"/>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828800" y="3581400"/>
              <a:ext cx="0" cy="457200"/>
            </a:xfrm>
            <a:prstGeom prst="straightConnector1">
              <a:avLst/>
            </a:prstGeom>
            <a:ln>
              <a:solidFill>
                <a:srgbClr val="FF0000"/>
              </a:solidFill>
              <a:tailEnd type="arrow"/>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3581400" y="4495800"/>
              <a:ext cx="457200" cy="152400"/>
            </a:xfrm>
            <a:prstGeom prst="straightConnector1">
              <a:avLst/>
            </a:prstGeom>
            <a:ln>
              <a:solidFill>
                <a:srgbClr val="FF0000"/>
              </a:solidFill>
              <a:tailEnd type="arrow"/>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pic>
        <p:nvPicPr>
          <p:cNvPr id="13" name="Picture 12"/>
          <p:cNvPicPr>
            <a:picLocks noChangeAspect="1"/>
          </p:cNvPicPr>
          <p:nvPr/>
        </p:nvPicPr>
        <p:blipFill rotWithShape="1">
          <a:blip r:embed="rId4"/>
          <a:srcRect l="1611" t="2785"/>
          <a:stretch/>
        </p:blipFill>
        <p:spPr>
          <a:xfrm>
            <a:off x="3896869" y="2273300"/>
            <a:ext cx="4942331" cy="3517900"/>
          </a:xfrm>
          <a:prstGeom prst="rect">
            <a:avLst/>
          </a:prstGeom>
          <a:ln>
            <a:solidFill>
              <a:schemeClr val="bg2"/>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5962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76400"/>
            <a:ext cx="9067800" cy="5181600"/>
          </a:xfrm>
        </p:spPr>
        <p:txBody>
          <a:bodyPr/>
          <a:lstStyle/>
          <a:p>
            <a:r>
              <a:rPr lang="en-US" sz="2400" dirty="0" smtClean="0">
                <a:solidFill>
                  <a:srgbClr val="595959"/>
                </a:solidFill>
                <a:latin typeface="Arial"/>
                <a:cs typeface="Arial"/>
              </a:rPr>
              <a:t>Enter the Planview training environment and select five skills that describe your abilities in UTO.</a:t>
            </a:r>
            <a:br>
              <a:rPr lang="en-US" sz="2400" dirty="0" smtClean="0">
                <a:solidFill>
                  <a:srgbClr val="595959"/>
                </a:solidFill>
                <a:latin typeface="Arial"/>
                <a:cs typeface="Arial"/>
              </a:rPr>
            </a:br>
            <a:endParaRPr lang="en-US" sz="2400" dirty="0" smtClean="0">
              <a:solidFill>
                <a:srgbClr val="595959"/>
              </a:solidFill>
              <a:latin typeface="Arial"/>
              <a:cs typeface="Arial"/>
            </a:endParaRPr>
          </a:p>
          <a:p>
            <a:r>
              <a:rPr lang="en-US" sz="2400" dirty="0" smtClean="0">
                <a:solidFill>
                  <a:srgbClr val="595959"/>
                </a:solidFill>
                <a:latin typeface="Arial"/>
                <a:cs typeface="Arial"/>
              </a:rPr>
              <a:t>Rank your skills in order, with 1 being most proficient.</a:t>
            </a:r>
            <a:endParaRPr lang="en-US" sz="2400" dirty="0">
              <a:solidFill>
                <a:srgbClr val="595959"/>
              </a:solidFill>
              <a:latin typeface="Arial"/>
              <a:cs typeface="Arial"/>
            </a:endParaRPr>
          </a:p>
        </p:txBody>
      </p:sp>
      <p:sp>
        <p:nvSpPr>
          <p:cNvPr id="5" name="TextBox 4"/>
          <p:cNvSpPr txBox="1"/>
          <p:nvPr/>
        </p:nvSpPr>
        <p:spPr>
          <a:xfrm>
            <a:off x="0" y="746692"/>
            <a:ext cx="9144000" cy="812530"/>
          </a:xfrm>
          <a:prstGeom prst="rect">
            <a:avLst/>
          </a:prstGeom>
          <a:noFill/>
        </p:spPr>
        <p:txBody>
          <a:bodyPr wrap="square" rtlCol="0">
            <a:spAutoFit/>
          </a:bodyPr>
          <a:lstStyle/>
          <a:p>
            <a:r>
              <a:rPr lang="en-US" sz="4200" b="1" dirty="0" smtClean="0">
                <a:solidFill>
                  <a:srgbClr val="595959"/>
                </a:solidFill>
                <a:latin typeface="Arial"/>
                <a:cs typeface="Arial"/>
              </a:rPr>
              <a:t>Update Resource Attributes: Try It!</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15894731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839200" cy="5257800"/>
          </a:xfrm>
        </p:spPr>
        <p:txBody>
          <a:bodyPr>
            <a:normAutofit/>
          </a:bodyPr>
          <a:lstStyle/>
          <a:p>
            <a:pPr>
              <a:buFont typeface="Wingdings" charset="2"/>
              <a:buChar char=""/>
            </a:pPr>
            <a:r>
              <a:rPr lang="en-US" sz="2400" dirty="0" smtClean="0">
                <a:solidFill>
                  <a:srgbClr val="595959"/>
                </a:solidFill>
                <a:latin typeface="Arial"/>
                <a:cs typeface="Arial"/>
              </a:rPr>
              <a:t>Intro to Planview</a:t>
            </a:r>
          </a:p>
          <a:p>
            <a:pPr>
              <a:buFont typeface="Wingdings" charset="2"/>
              <a:buChar char=""/>
            </a:pPr>
            <a:r>
              <a:rPr lang="en-US" sz="2400" dirty="0" smtClean="0">
                <a:solidFill>
                  <a:srgbClr val="595959"/>
                </a:solidFill>
                <a:latin typeface="Arial"/>
                <a:cs typeface="Arial"/>
              </a:rPr>
              <a:t>Login</a:t>
            </a:r>
          </a:p>
          <a:p>
            <a:pPr>
              <a:buFont typeface="Wingdings" charset="2"/>
              <a:buChar char=""/>
            </a:pPr>
            <a:r>
              <a:rPr lang="en-US" sz="2400" dirty="0" smtClean="0">
                <a:solidFill>
                  <a:srgbClr val="595959"/>
                </a:solidFill>
                <a:latin typeface="Arial"/>
                <a:cs typeface="Arial"/>
              </a:rPr>
              <a:t>Create a Work Portfolio</a:t>
            </a:r>
          </a:p>
          <a:p>
            <a:pPr>
              <a:buFont typeface="Wingdings" charset="2"/>
              <a:buChar char=""/>
            </a:pPr>
            <a:r>
              <a:rPr lang="en-US" sz="2400" dirty="0" smtClean="0">
                <a:solidFill>
                  <a:srgbClr val="595959"/>
                </a:solidFill>
                <a:latin typeface="Arial"/>
                <a:cs typeface="Arial"/>
              </a:rPr>
              <a:t>Create a Resource Portfolio</a:t>
            </a:r>
          </a:p>
          <a:p>
            <a:pPr>
              <a:buFont typeface="Wingdings" charset="2"/>
              <a:buChar char=""/>
            </a:pPr>
            <a:r>
              <a:rPr lang="en-US" sz="2400" dirty="0" smtClean="0">
                <a:solidFill>
                  <a:srgbClr val="595959"/>
                </a:solidFill>
                <a:latin typeface="Arial"/>
                <a:cs typeface="Arial"/>
              </a:rPr>
              <a:t>Grants</a:t>
            </a:r>
          </a:p>
          <a:p>
            <a:pPr>
              <a:buFont typeface="Wingdings" charset="2"/>
              <a:buChar char=""/>
            </a:pPr>
            <a:r>
              <a:rPr lang="en-US" sz="2400" dirty="0" smtClean="0">
                <a:solidFill>
                  <a:srgbClr val="595959"/>
                </a:solidFill>
                <a:latin typeface="Arial"/>
                <a:cs typeface="Arial"/>
              </a:rPr>
              <a:t>Update Resource Attributes</a:t>
            </a:r>
          </a:p>
          <a:p>
            <a:pPr>
              <a:buFont typeface="Wingdings" charset="2"/>
              <a:buChar char="q"/>
            </a:pPr>
            <a:r>
              <a:rPr lang="en-US" sz="2400" dirty="0" smtClean="0">
                <a:solidFill>
                  <a:srgbClr val="760D30"/>
                </a:solidFill>
                <a:latin typeface="Arial"/>
                <a:cs typeface="Arial"/>
              </a:rPr>
              <a:t>Manage Resources</a:t>
            </a:r>
          </a:p>
          <a:p>
            <a:pPr>
              <a:buFont typeface="Wingdings" charset="2"/>
              <a:buChar char="q"/>
            </a:pPr>
            <a:r>
              <a:rPr lang="en-US" sz="2400" dirty="0" smtClean="0">
                <a:solidFill>
                  <a:srgbClr val="595959"/>
                </a:solidFill>
                <a:latin typeface="Arial"/>
                <a:cs typeface="Arial"/>
              </a:rPr>
              <a:t>Fill Out the Timesheet</a:t>
            </a:r>
          </a:p>
          <a:p>
            <a:pPr>
              <a:buFont typeface="Wingdings" charset="2"/>
              <a:buChar char="q"/>
            </a:pPr>
            <a:r>
              <a:rPr lang="en-US" sz="2400" dirty="0" smtClean="0">
                <a:solidFill>
                  <a:srgbClr val="595959"/>
                </a:solidFill>
                <a:latin typeface="Arial"/>
                <a:cs typeface="Arial"/>
              </a:rPr>
              <a:t>Manage </a:t>
            </a:r>
            <a:r>
              <a:rPr lang="en-US" sz="2400" dirty="0">
                <a:solidFill>
                  <a:srgbClr val="595959"/>
                </a:solidFill>
                <a:latin typeface="Arial"/>
                <a:cs typeface="Arial"/>
              </a:rPr>
              <a:t>E</a:t>
            </a:r>
            <a:r>
              <a:rPr lang="en-US" sz="2400" dirty="0" smtClean="0">
                <a:solidFill>
                  <a:srgbClr val="595959"/>
                </a:solidFill>
                <a:latin typeface="Arial"/>
                <a:cs typeface="Arial"/>
              </a:rPr>
              <a:t>stimated vs. Actual </a:t>
            </a:r>
            <a:r>
              <a:rPr lang="en-US" sz="2400" dirty="0">
                <a:solidFill>
                  <a:srgbClr val="595959"/>
                </a:solidFill>
                <a:latin typeface="Arial"/>
                <a:cs typeface="Arial"/>
              </a:rPr>
              <a:t>T</a:t>
            </a:r>
            <a:r>
              <a:rPr lang="en-US" sz="2400" dirty="0" smtClean="0">
                <a:solidFill>
                  <a:srgbClr val="595959"/>
                </a:solidFill>
                <a:latin typeface="Arial"/>
                <a:cs typeface="Arial"/>
              </a:rPr>
              <a:t>ime</a:t>
            </a:r>
          </a:p>
          <a:p>
            <a:endParaRPr lang="en-US" sz="2400" dirty="0" smtClean="0">
              <a:solidFill>
                <a:srgbClr val="595959"/>
              </a:solidFill>
              <a:latin typeface="Arial"/>
              <a:cs typeface="Arial"/>
            </a:endParaRPr>
          </a:p>
          <a:p>
            <a:endParaRPr lang="en-US" sz="2400" dirty="0">
              <a:solidFill>
                <a:srgbClr val="595959"/>
              </a:solidFill>
              <a:latin typeface="Arial"/>
              <a:cs typeface="Arial"/>
            </a:endParaRPr>
          </a:p>
        </p:txBody>
      </p:sp>
      <p:sp>
        <p:nvSpPr>
          <p:cNvPr id="8" name="TextBox 7"/>
          <p:cNvSpPr txBox="1"/>
          <p:nvPr/>
        </p:nvSpPr>
        <p:spPr>
          <a:xfrm>
            <a:off x="0" y="747236"/>
            <a:ext cx="9144000" cy="738664"/>
          </a:xfrm>
          <a:prstGeom prst="rect">
            <a:avLst/>
          </a:prstGeom>
          <a:noFill/>
        </p:spPr>
        <p:txBody>
          <a:bodyPr wrap="square" rtlCol="0">
            <a:spAutoFit/>
          </a:bodyPr>
          <a:lstStyle/>
          <a:p>
            <a:r>
              <a:rPr lang="en-US" sz="4200" b="1" dirty="0">
                <a:solidFill>
                  <a:srgbClr val="595959"/>
                </a:solidFill>
                <a:latin typeface="Arial"/>
                <a:cs typeface="Arial"/>
              </a:rPr>
              <a:t>A</a:t>
            </a:r>
            <a:r>
              <a:rPr lang="en-US" sz="4200" b="1" dirty="0" smtClean="0">
                <a:solidFill>
                  <a:srgbClr val="595959"/>
                </a:solidFill>
                <a:latin typeface="Arial"/>
                <a:cs typeface="Arial"/>
              </a:rPr>
              <a:t>genda</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13193051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65" y="1981200"/>
            <a:ext cx="9151165" cy="1688633"/>
          </a:xfrm>
        </p:spPr>
        <p:txBody>
          <a:bodyPr/>
          <a:lstStyle/>
          <a:p>
            <a:pPr algn="ctr"/>
            <a:r>
              <a:rPr lang="en-US" sz="4700" dirty="0" smtClean="0"/>
              <a:t>Manage Resources</a:t>
            </a:r>
            <a:endParaRPr lang="en-US" sz="4700" dirty="0"/>
          </a:p>
        </p:txBody>
      </p:sp>
    </p:spTree>
    <p:extLst>
      <p:ext uri="{BB962C8B-B14F-4D97-AF65-F5344CB8AC3E}">
        <p14:creationId xmlns:p14="http://schemas.microsoft.com/office/powerpoint/2010/main" val="36403589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76400"/>
            <a:ext cx="9067800" cy="5181600"/>
          </a:xfrm>
        </p:spPr>
        <p:txBody>
          <a:bodyPr/>
          <a:lstStyle/>
          <a:p>
            <a:pPr marL="0" indent="0">
              <a:buNone/>
            </a:pPr>
            <a:r>
              <a:rPr lang="en-US" sz="2400" dirty="0" smtClean="0">
                <a:solidFill>
                  <a:srgbClr val="595959"/>
                </a:solidFill>
                <a:latin typeface="Arial"/>
                <a:cs typeface="Arial"/>
              </a:rPr>
              <a:t>Now you will learn how your resources are assigned to projects</a:t>
            </a:r>
            <a:r>
              <a:rPr lang="en-US" sz="2400" dirty="0">
                <a:solidFill>
                  <a:srgbClr val="595959"/>
                </a:solidFill>
                <a:latin typeface="Arial"/>
                <a:cs typeface="Arial"/>
              </a:rPr>
              <a:t>. You’ll also learn the differences between Projects, Maintenance of Business (MOB) and Standard Work </a:t>
            </a:r>
            <a:r>
              <a:rPr lang="en-US" sz="2400" dirty="0" smtClean="0">
                <a:solidFill>
                  <a:srgbClr val="595959"/>
                </a:solidFill>
                <a:latin typeface="Arial"/>
                <a:cs typeface="Arial"/>
              </a:rPr>
              <a:t>Activity.</a:t>
            </a:r>
          </a:p>
          <a:p>
            <a:pPr marL="0" indent="0">
              <a:buNone/>
            </a:pPr>
            <a:endParaRPr lang="en-US" sz="2400" dirty="0">
              <a:solidFill>
                <a:srgbClr val="595959"/>
              </a:solidFill>
              <a:latin typeface="Arial"/>
              <a:cs typeface="Arial"/>
            </a:endParaRPr>
          </a:p>
          <a:p>
            <a:pPr marL="0" indent="0">
              <a:buNone/>
            </a:pPr>
            <a:r>
              <a:rPr lang="en-US" sz="2400" dirty="0" smtClean="0">
                <a:solidFill>
                  <a:srgbClr val="595959"/>
                </a:solidFill>
                <a:latin typeface="Arial"/>
                <a:cs typeface="Arial"/>
              </a:rPr>
              <a:t>Some of the tasks you will practice include:</a:t>
            </a:r>
          </a:p>
          <a:p>
            <a:pPr lvl="1">
              <a:buFont typeface="Arial"/>
              <a:buChar char="•"/>
            </a:pPr>
            <a:r>
              <a:rPr lang="en-US" sz="2400" dirty="0" smtClean="0">
                <a:solidFill>
                  <a:srgbClr val="595959"/>
                </a:solidFill>
                <a:latin typeface="Arial"/>
                <a:cs typeface="Arial"/>
              </a:rPr>
              <a:t>Requiring resources for your project</a:t>
            </a:r>
          </a:p>
          <a:p>
            <a:pPr lvl="1">
              <a:buFont typeface="Arial"/>
              <a:buChar char="•"/>
            </a:pPr>
            <a:r>
              <a:rPr lang="en-US" sz="2400" dirty="0" smtClean="0">
                <a:solidFill>
                  <a:srgbClr val="595959"/>
                </a:solidFill>
                <a:latin typeface="Arial"/>
                <a:cs typeface="Arial"/>
              </a:rPr>
              <a:t>Reserving resources for your project</a:t>
            </a:r>
          </a:p>
          <a:p>
            <a:pPr lvl="1">
              <a:buFont typeface="Arial"/>
              <a:buChar char="•"/>
            </a:pPr>
            <a:r>
              <a:rPr lang="en-US" sz="2400" dirty="0" smtClean="0">
                <a:solidFill>
                  <a:srgbClr val="595959"/>
                </a:solidFill>
                <a:latin typeface="Arial"/>
                <a:cs typeface="Arial"/>
              </a:rPr>
              <a:t>Allocating resources for your project</a:t>
            </a:r>
          </a:p>
          <a:p>
            <a:pPr lvl="1">
              <a:buFont typeface="Arial"/>
              <a:buChar char="•"/>
            </a:pPr>
            <a:r>
              <a:rPr lang="en-US" sz="2400" dirty="0" smtClean="0">
                <a:solidFill>
                  <a:srgbClr val="595959"/>
                </a:solidFill>
                <a:latin typeface="Arial"/>
                <a:cs typeface="Arial"/>
              </a:rPr>
              <a:t>Authorizing resources for your project</a:t>
            </a:r>
          </a:p>
          <a:p>
            <a:pPr marL="57150" indent="0">
              <a:buNone/>
            </a:pPr>
            <a:endParaRPr lang="en-US" sz="2400" dirty="0" smtClean="0">
              <a:solidFill>
                <a:srgbClr val="595959"/>
              </a:solidFill>
              <a:latin typeface="Arial"/>
              <a:cs typeface="Arial"/>
            </a:endParaRPr>
          </a:p>
        </p:txBody>
      </p:sp>
      <p:sp>
        <p:nvSpPr>
          <p:cNvPr id="4" name="TextBox 3"/>
          <p:cNvSpPr txBox="1"/>
          <p:nvPr/>
        </p:nvSpPr>
        <p:spPr>
          <a:xfrm>
            <a:off x="0" y="735614"/>
            <a:ext cx="9144000" cy="671513"/>
          </a:xfrm>
          <a:prstGeom prst="rect">
            <a:avLst/>
          </a:prstGeom>
          <a:noFill/>
        </p:spPr>
        <p:txBody>
          <a:bodyPr wrap="square" rtlCol="0">
            <a:spAutoFit/>
          </a:bodyPr>
          <a:lstStyle/>
          <a:p>
            <a:r>
              <a:rPr lang="en-US" sz="4200" b="1" dirty="0" smtClean="0">
                <a:solidFill>
                  <a:srgbClr val="595959"/>
                </a:solidFill>
                <a:latin typeface="Arial"/>
                <a:cs typeface="Arial"/>
              </a:rPr>
              <a:t>Manage Resources: Concept</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21685189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76400"/>
            <a:ext cx="9067800" cy="5181600"/>
          </a:xfrm>
        </p:spPr>
        <p:txBody>
          <a:bodyPr/>
          <a:lstStyle/>
          <a:p>
            <a:pPr marL="400050"/>
            <a:r>
              <a:rPr lang="en-US" sz="2400" b="1" dirty="0">
                <a:solidFill>
                  <a:srgbClr val="595959"/>
                </a:solidFill>
                <a:latin typeface="Arial"/>
                <a:cs typeface="Arial"/>
              </a:rPr>
              <a:t>Projects: </a:t>
            </a:r>
            <a:r>
              <a:rPr lang="en-US" sz="2400" dirty="0">
                <a:solidFill>
                  <a:srgbClr val="595959"/>
                </a:solidFill>
                <a:latin typeface="Arial"/>
                <a:cs typeface="Arial"/>
              </a:rPr>
              <a:t>Have start and end dates, have planned out tasks assigned to individuals</a:t>
            </a:r>
            <a:endParaRPr lang="en-US" sz="2400" b="1" dirty="0" smtClean="0">
              <a:solidFill>
                <a:srgbClr val="595959"/>
              </a:solidFill>
              <a:latin typeface="Arial"/>
              <a:cs typeface="Arial"/>
            </a:endParaRPr>
          </a:p>
          <a:p>
            <a:pPr marL="400050"/>
            <a:endParaRPr lang="en-US" sz="2400" b="1" dirty="0">
              <a:solidFill>
                <a:srgbClr val="595959"/>
              </a:solidFill>
              <a:latin typeface="Arial"/>
              <a:cs typeface="Arial"/>
            </a:endParaRPr>
          </a:p>
          <a:p>
            <a:pPr marL="400050"/>
            <a:r>
              <a:rPr lang="en-US" sz="2400" b="1" dirty="0" smtClean="0">
                <a:solidFill>
                  <a:srgbClr val="595959"/>
                </a:solidFill>
                <a:latin typeface="Arial"/>
                <a:cs typeface="Arial"/>
              </a:rPr>
              <a:t>Maintenance of Business (MOB): </a:t>
            </a:r>
            <a:r>
              <a:rPr lang="en-US" sz="2400" dirty="0" smtClean="0">
                <a:solidFill>
                  <a:srgbClr val="595959"/>
                </a:solidFill>
                <a:latin typeface="Arial"/>
                <a:cs typeface="Arial"/>
              </a:rPr>
              <a:t>Projects for operations and care activities, ongoing, dynamic, don’t plan down to the individual task level</a:t>
            </a:r>
            <a:r>
              <a:rPr lang="en-US" sz="2400" dirty="0">
                <a:solidFill>
                  <a:srgbClr val="595959"/>
                </a:solidFill>
                <a:latin typeface="Arial"/>
                <a:cs typeface="Arial"/>
              </a:rPr>
              <a:t> </a:t>
            </a:r>
            <a:r>
              <a:rPr lang="en-US" sz="2400" dirty="0" smtClean="0">
                <a:solidFill>
                  <a:srgbClr val="595959"/>
                </a:solidFill>
                <a:latin typeface="Arial"/>
                <a:cs typeface="Arial"/>
              </a:rPr>
              <a:t>(such as server maintenance, faculty support, website updates)</a:t>
            </a:r>
            <a:br>
              <a:rPr lang="en-US" sz="2400" dirty="0" smtClean="0">
                <a:solidFill>
                  <a:srgbClr val="595959"/>
                </a:solidFill>
                <a:latin typeface="Arial"/>
                <a:cs typeface="Arial"/>
              </a:rPr>
            </a:br>
            <a:endParaRPr lang="en-US" sz="2400" dirty="0" smtClean="0">
              <a:solidFill>
                <a:srgbClr val="595959"/>
              </a:solidFill>
              <a:latin typeface="Arial"/>
              <a:cs typeface="Arial"/>
            </a:endParaRPr>
          </a:p>
          <a:p>
            <a:pPr marL="400050"/>
            <a:r>
              <a:rPr lang="en-US" sz="2400" b="1" dirty="0" smtClean="0">
                <a:solidFill>
                  <a:srgbClr val="595959"/>
                </a:solidFill>
                <a:latin typeface="Arial"/>
                <a:cs typeface="Arial"/>
              </a:rPr>
              <a:t>Standard Work Activities: </a:t>
            </a:r>
            <a:r>
              <a:rPr lang="en-US" sz="2400" dirty="0">
                <a:solidFill>
                  <a:srgbClr val="595959"/>
                </a:solidFill>
                <a:latin typeface="Arial"/>
                <a:cs typeface="Arial"/>
              </a:rPr>
              <a:t>V</a:t>
            </a:r>
            <a:r>
              <a:rPr lang="en-US" sz="2400" dirty="0" smtClean="0">
                <a:solidFill>
                  <a:srgbClr val="595959"/>
                </a:solidFill>
                <a:latin typeface="Arial"/>
                <a:cs typeface="Arial"/>
              </a:rPr>
              <a:t>acation, </a:t>
            </a:r>
            <a:r>
              <a:rPr lang="en-US" sz="2400" dirty="0">
                <a:solidFill>
                  <a:srgbClr val="595959"/>
                </a:solidFill>
                <a:latin typeface="Arial"/>
                <a:cs typeface="Arial"/>
              </a:rPr>
              <a:t>s</a:t>
            </a:r>
            <a:r>
              <a:rPr lang="en-US" sz="2400" dirty="0" smtClean="0">
                <a:solidFill>
                  <a:srgbClr val="595959"/>
                </a:solidFill>
                <a:latin typeface="Arial"/>
                <a:cs typeface="Arial"/>
              </a:rPr>
              <a:t>ick leave &amp; administrative duties (like staff meetings)</a:t>
            </a:r>
          </a:p>
        </p:txBody>
      </p:sp>
      <p:sp>
        <p:nvSpPr>
          <p:cNvPr id="4" name="TextBox 3"/>
          <p:cNvSpPr txBox="1"/>
          <p:nvPr/>
        </p:nvSpPr>
        <p:spPr>
          <a:xfrm>
            <a:off x="0" y="744371"/>
            <a:ext cx="9144000" cy="738664"/>
          </a:xfrm>
          <a:prstGeom prst="rect">
            <a:avLst/>
          </a:prstGeom>
          <a:noFill/>
        </p:spPr>
        <p:txBody>
          <a:bodyPr wrap="square" rtlCol="0">
            <a:spAutoFit/>
          </a:bodyPr>
          <a:lstStyle/>
          <a:p>
            <a:r>
              <a:rPr lang="en-US" sz="4200" b="1" dirty="0" smtClean="0">
                <a:solidFill>
                  <a:srgbClr val="595959"/>
                </a:solidFill>
                <a:latin typeface="Arial"/>
                <a:cs typeface="Arial"/>
              </a:rPr>
              <a:t>Manage Resources: Concept</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10190831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991600" cy="5257800"/>
          </a:xfrm>
        </p:spPr>
        <p:txBody>
          <a:bodyPr>
            <a:normAutofit/>
          </a:bodyPr>
          <a:lstStyle/>
          <a:p>
            <a:pPr marL="0" indent="0">
              <a:buNone/>
            </a:pPr>
            <a:r>
              <a:rPr lang="en-US" sz="2400" b="1" dirty="0" smtClean="0">
                <a:solidFill>
                  <a:srgbClr val="595959"/>
                </a:solidFill>
                <a:latin typeface="Arial"/>
                <a:cs typeface="Arial"/>
              </a:rPr>
              <a:t>How PMs Apply </a:t>
            </a:r>
            <a:r>
              <a:rPr lang="en-US" sz="2400" b="1" dirty="0">
                <a:solidFill>
                  <a:srgbClr val="595959"/>
                </a:solidFill>
                <a:latin typeface="Arial"/>
                <a:cs typeface="Arial"/>
              </a:rPr>
              <a:t>Resources to Projects: </a:t>
            </a:r>
            <a:r>
              <a:rPr lang="en-US" sz="2400" dirty="0" smtClean="0">
                <a:solidFill>
                  <a:srgbClr val="595959"/>
                </a:solidFill>
                <a:latin typeface="Arial"/>
                <a:cs typeface="Arial"/>
              </a:rPr>
              <a:t>There </a:t>
            </a:r>
            <a:r>
              <a:rPr lang="en-US" sz="2400" dirty="0">
                <a:solidFill>
                  <a:srgbClr val="595959"/>
                </a:solidFill>
                <a:latin typeface="Arial"/>
                <a:cs typeface="Arial"/>
              </a:rPr>
              <a:t>are many ways that resources (people) can be applied to tasks</a:t>
            </a:r>
            <a:r>
              <a:rPr lang="en-US" sz="2400" dirty="0" smtClean="0">
                <a:solidFill>
                  <a:srgbClr val="595959"/>
                </a:solidFill>
                <a:latin typeface="Arial"/>
                <a:cs typeface="Arial"/>
              </a:rPr>
              <a:t>:</a:t>
            </a:r>
            <a:endParaRPr lang="en-US" sz="2400" dirty="0">
              <a:solidFill>
                <a:srgbClr val="595959"/>
              </a:solidFill>
              <a:latin typeface="Arial"/>
              <a:cs typeface="Arial"/>
            </a:endParaRPr>
          </a:p>
          <a:p>
            <a:pPr lvl="1">
              <a:buFont typeface="Arial"/>
              <a:buChar char="•"/>
            </a:pPr>
            <a:r>
              <a:rPr lang="en-US" sz="2400" dirty="0">
                <a:solidFill>
                  <a:srgbClr val="595959"/>
                </a:solidFill>
                <a:latin typeface="Arial"/>
                <a:ea typeface="+mn-ea"/>
                <a:cs typeface="Arial"/>
              </a:rPr>
              <a:t>Requirements</a:t>
            </a:r>
          </a:p>
          <a:p>
            <a:pPr lvl="1">
              <a:buFont typeface="Arial"/>
              <a:buChar char="•"/>
            </a:pPr>
            <a:r>
              <a:rPr lang="en-US" sz="2400" dirty="0">
                <a:solidFill>
                  <a:srgbClr val="595959"/>
                </a:solidFill>
                <a:latin typeface="Arial"/>
                <a:ea typeface="+mn-ea"/>
                <a:cs typeface="Arial"/>
              </a:rPr>
              <a:t>Reservations</a:t>
            </a:r>
          </a:p>
          <a:p>
            <a:pPr lvl="1">
              <a:buFont typeface="Arial"/>
              <a:buChar char="•"/>
            </a:pPr>
            <a:r>
              <a:rPr lang="en-US" sz="2400" dirty="0">
                <a:solidFill>
                  <a:srgbClr val="595959"/>
                </a:solidFill>
                <a:latin typeface="Arial"/>
                <a:ea typeface="+mn-ea"/>
                <a:cs typeface="Arial"/>
              </a:rPr>
              <a:t>Allocations</a:t>
            </a:r>
          </a:p>
          <a:p>
            <a:pPr lvl="1">
              <a:buFont typeface="Arial"/>
              <a:buChar char="•"/>
            </a:pPr>
            <a:r>
              <a:rPr lang="en-US" sz="2400" dirty="0">
                <a:solidFill>
                  <a:srgbClr val="595959"/>
                </a:solidFill>
                <a:latin typeface="Arial"/>
                <a:ea typeface="+mn-ea"/>
                <a:cs typeface="Arial"/>
              </a:rPr>
              <a:t>Authorizations</a:t>
            </a:r>
          </a:p>
          <a:p>
            <a:pPr>
              <a:buFont typeface="Arial"/>
              <a:buChar char="•"/>
            </a:pPr>
            <a:endParaRPr lang="en-US" sz="2400" dirty="0">
              <a:solidFill>
                <a:srgbClr val="595959"/>
              </a:solidFill>
              <a:latin typeface="Arial"/>
              <a:cs typeface="Arial"/>
            </a:endParaRPr>
          </a:p>
          <a:p>
            <a:pPr lvl="1">
              <a:buFont typeface="Arial"/>
              <a:buChar char="•"/>
            </a:pPr>
            <a:r>
              <a:rPr lang="en-US" sz="2400" dirty="0">
                <a:solidFill>
                  <a:srgbClr val="595959"/>
                </a:solidFill>
                <a:latin typeface="Arial"/>
                <a:ea typeface="+mn-ea"/>
                <a:cs typeface="Arial"/>
              </a:rPr>
              <a:t>Standard Activities</a:t>
            </a:r>
          </a:p>
          <a:p>
            <a:pPr lvl="1">
              <a:buFont typeface="Arial"/>
              <a:buChar char="•"/>
            </a:pPr>
            <a:r>
              <a:rPr lang="en-US" sz="2400" dirty="0">
                <a:solidFill>
                  <a:srgbClr val="595959"/>
                </a:solidFill>
                <a:latin typeface="Arial"/>
                <a:ea typeface="+mn-ea"/>
                <a:cs typeface="Arial"/>
              </a:rPr>
              <a:t>Maintenance of Business</a:t>
            </a:r>
          </a:p>
          <a:p>
            <a:pPr marL="0" indent="0">
              <a:buNone/>
            </a:pPr>
            <a:endParaRPr lang="en-US" sz="2400" dirty="0" smtClean="0">
              <a:latin typeface="Arial"/>
              <a:cs typeface="Arial"/>
            </a:endParaRPr>
          </a:p>
          <a:p>
            <a:endParaRPr lang="en-US" sz="2400" dirty="0" smtClean="0">
              <a:latin typeface="Arial"/>
              <a:cs typeface="Arial"/>
            </a:endParaRPr>
          </a:p>
          <a:p>
            <a:endParaRPr lang="en-US" sz="2400" dirty="0">
              <a:latin typeface="Arial"/>
              <a:cs typeface="Arial"/>
            </a:endParaRPr>
          </a:p>
        </p:txBody>
      </p:sp>
      <p:sp>
        <p:nvSpPr>
          <p:cNvPr id="4" name="TextBox 3"/>
          <p:cNvSpPr txBox="1"/>
          <p:nvPr/>
        </p:nvSpPr>
        <p:spPr>
          <a:xfrm>
            <a:off x="0" y="744371"/>
            <a:ext cx="9144000" cy="738664"/>
          </a:xfrm>
          <a:prstGeom prst="rect">
            <a:avLst/>
          </a:prstGeom>
          <a:noFill/>
        </p:spPr>
        <p:txBody>
          <a:bodyPr wrap="square" rtlCol="0">
            <a:spAutoFit/>
          </a:bodyPr>
          <a:lstStyle/>
          <a:p>
            <a:r>
              <a:rPr lang="en-US" sz="4200" b="1" dirty="0" smtClean="0">
                <a:solidFill>
                  <a:srgbClr val="595959"/>
                </a:solidFill>
                <a:latin typeface="Arial"/>
                <a:cs typeface="Arial"/>
              </a:rPr>
              <a:t>Manage Resources: Concept</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31808452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44371"/>
            <a:ext cx="9144000" cy="738664"/>
          </a:xfrm>
          <a:prstGeom prst="rect">
            <a:avLst/>
          </a:prstGeom>
          <a:noFill/>
        </p:spPr>
        <p:txBody>
          <a:bodyPr wrap="square" rtlCol="0">
            <a:spAutoFit/>
          </a:bodyPr>
          <a:lstStyle/>
          <a:p>
            <a:r>
              <a:rPr lang="en-US" sz="4200" b="1" dirty="0" smtClean="0">
                <a:solidFill>
                  <a:srgbClr val="595959"/>
                </a:solidFill>
                <a:latin typeface="Arial"/>
                <a:cs typeface="Arial"/>
              </a:rPr>
              <a:t>Manage Resources: Concept</a:t>
            </a:r>
            <a:endParaRPr lang="en-US" sz="4200" b="1" dirty="0">
              <a:solidFill>
                <a:srgbClr val="595959"/>
              </a:solidFill>
              <a:latin typeface="Arial"/>
              <a:cs typeface="Arial"/>
            </a:endParaRPr>
          </a:p>
        </p:txBody>
      </p:sp>
      <p:pic>
        <p:nvPicPr>
          <p:cNvPr id="6" name="Picture 5"/>
          <p:cNvPicPr>
            <a:picLocks noChangeAspect="1"/>
          </p:cNvPicPr>
          <p:nvPr/>
        </p:nvPicPr>
        <p:blipFill>
          <a:blip r:embed="rId3"/>
          <a:stretch>
            <a:fillRect/>
          </a:stretch>
        </p:blipFill>
        <p:spPr>
          <a:xfrm>
            <a:off x="221799" y="1981200"/>
            <a:ext cx="8700402" cy="4483590"/>
          </a:xfrm>
          <a:prstGeom prst="rect">
            <a:avLst/>
          </a:prstGeom>
          <a:ln>
            <a:solidFill>
              <a:schemeClr val="bg2"/>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14800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76400"/>
            <a:ext cx="9067800" cy="5181600"/>
          </a:xfrm>
        </p:spPr>
        <p:txBody>
          <a:bodyPr/>
          <a:lstStyle/>
          <a:p>
            <a:r>
              <a:rPr lang="en-US" sz="2400" dirty="0" smtClean="0">
                <a:solidFill>
                  <a:srgbClr val="595959"/>
                </a:solidFill>
                <a:latin typeface="Arial"/>
                <a:cs typeface="Arial"/>
              </a:rPr>
              <a:t>Sometimes resources are overbooked. </a:t>
            </a:r>
            <a:br>
              <a:rPr lang="en-US" sz="2400" dirty="0" smtClean="0">
                <a:solidFill>
                  <a:srgbClr val="595959"/>
                </a:solidFill>
                <a:latin typeface="Arial"/>
                <a:cs typeface="Arial"/>
              </a:rPr>
            </a:br>
            <a:endParaRPr lang="en-US" sz="2400" dirty="0" smtClean="0">
              <a:solidFill>
                <a:srgbClr val="595959"/>
              </a:solidFill>
              <a:latin typeface="Arial"/>
              <a:cs typeface="Arial"/>
            </a:endParaRPr>
          </a:p>
          <a:p>
            <a:r>
              <a:rPr lang="en-US" sz="2400" dirty="0" smtClean="0">
                <a:solidFill>
                  <a:srgbClr val="595959"/>
                </a:solidFill>
                <a:latin typeface="Arial"/>
                <a:cs typeface="Arial"/>
              </a:rPr>
              <a:t>As a Resource Manager, you can identify when this occurs so that you can discuss it with the </a:t>
            </a:r>
            <a:r>
              <a:rPr lang="en-US" sz="2400" dirty="0">
                <a:solidFill>
                  <a:srgbClr val="595959"/>
                </a:solidFill>
                <a:latin typeface="Arial"/>
                <a:cs typeface="Arial"/>
              </a:rPr>
              <a:t>P</a:t>
            </a:r>
            <a:r>
              <a:rPr lang="en-US" sz="2400" dirty="0" smtClean="0">
                <a:solidFill>
                  <a:srgbClr val="595959"/>
                </a:solidFill>
                <a:latin typeface="Arial"/>
                <a:cs typeface="Arial"/>
              </a:rPr>
              <a:t>roject </a:t>
            </a:r>
            <a:r>
              <a:rPr lang="en-US" sz="2400" dirty="0">
                <a:solidFill>
                  <a:srgbClr val="595959"/>
                </a:solidFill>
                <a:latin typeface="Arial"/>
                <a:cs typeface="Arial"/>
              </a:rPr>
              <a:t>M</a:t>
            </a:r>
            <a:r>
              <a:rPr lang="en-US" sz="2400" dirty="0" smtClean="0">
                <a:solidFill>
                  <a:srgbClr val="595959"/>
                </a:solidFill>
                <a:latin typeface="Arial"/>
                <a:cs typeface="Arial"/>
              </a:rPr>
              <a:t>anager to resolve such conflicts.</a:t>
            </a:r>
            <a:br>
              <a:rPr lang="en-US" sz="2400" dirty="0" smtClean="0">
                <a:solidFill>
                  <a:srgbClr val="595959"/>
                </a:solidFill>
                <a:latin typeface="Arial"/>
                <a:cs typeface="Arial"/>
              </a:rPr>
            </a:br>
            <a:endParaRPr lang="en-US" sz="2400" dirty="0" smtClean="0">
              <a:solidFill>
                <a:srgbClr val="595959"/>
              </a:solidFill>
              <a:latin typeface="Arial"/>
              <a:cs typeface="Arial"/>
            </a:endParaRPr>
          </a:p>
        </p:txBody>
      </p:sp>
      <p:sp>
        <p:nvSpPr>
          <p:cNvPr id="7" name="TextBox 6"/>
          <p:cNvSpPr txBox="1"/>
          <p:nvPr/>
        </p:nvSpPr>
        <p:spPr>
          <a:xfrm>
            <a:off x="0" y="105398"/>
            <a:ext cx="9144000" cy="1384995"/>
          </a:xfrm>
          <a:prstGeom prst="rect">
            <a:avLst/>
          </a:prstGeom>
          <a:noFill/>
        </p:spPr>
        <p:txBody>
          <a:bodyPr wrap="square" rtlCol="0">
            <a:spAutoFit/>
          </a:bodyPr>
          <a:lstStyle/>
          <a:p>
            <a:r>
              <a:rPr lang="en-US" sz="4200" b="1" dirty="0" smtClean="0">
                <a:solidFill>
                  <a:srgbClr val="595959"/>
                </a:solidFill>
                <a:latin typeface="Arial"/>
                <a:cs typeface="Arial"/>
              </a:rPr>
              <a:t>Manage Resources: Concept (Resolve Conflicts</a:t>
            </a:r>
            <a:r>
              <a:rPr lang="en-US" sz="4200" b="1" dirty="0">
                <a:solidFill>
                  <a:srgbClr val="595959"/>
                </a:solidFill>
                <a:latin typeface="Arial"/>
                <a:cs typeface="Arial"/>
              </a:rPr>
              <a:t>)</a:t>
            </a:r>
          </a:p>
        </p:txBody>
      </p:sp>
    </p:spTree>
    <p:extLst>
      <p:ext uri="{BB962C8B-B14F-4D97-AF65-F5344CB8AC3E}">
        <p14:creationId xmlns:p14="http://schemas.microsoft.com/office/powerpoint/2010/main" val="1189407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76400"/>
            <a:ext cx="9067800" cy="5181600"/>
          </a:xfrm>
        </p:spPr>
        <p:txBody>
          <a:bodyPr/>
          <a:lstStyle/>
          <a:p>
            <a:pPr marL="0" indent="0">
              <a:buNone/>
            </a:pPr>
            <a:r>
              <a:rPr lang="en-US" sz="2400" dirty="0" smtClean="0">
                <a:solidFill>
                  <a:srgbClr val="595959"/>
                </a:solidFill>
                <a:latin typeface="Arial"/>
                <a:cs typeface="Arial"/>
              </a:rPr>
              <a:t>Planview is software that helps you plan projects of any size. </a:t>
            </a:r>
            <a:br>
              <a:rPr lang="en-US" sz="2400" dirty="0" smtClean="0">
                <a:solidFill>
                  <a:srgbClr val="595959"/>
                </a:solidFill>
                <a:latin typeface="Arial"/>
                <a:cs typeface="Arial"/>
              </a:rPr>
            </a:br>
            <a:endParaRPr lang="en-US" sz="2400" dirty="0" smtClean="0">
              <a:solidFill>
                <a:srgbClr val="595959"/>
              </a:solidFill>
              <a:latin typeface="Arial"/>
              <a:cs typeface="Arial"/>
            </a:endParaRPr>
          </a:p>
          <a:p>
            <a:pPr marL="0" indent="0">
              <a:buNone/>
            </a:pPr>
            <a:r>
              <a:rPr lang="en-US" sz="2400" dirty="0" smtClean="0">
                <a:solidFill>
                  <a:srgbClr val="595959"/>
                </a:solidFill>
                <a:latin typeface="Arial"/>
                <a:cs typeface="Arial"/>
              </a:rPr>
              <a:t>With Planview, </a:t>
            </a:r>
            <a:r>
              <a:rPr lang="en-US" sz="2400" dirty="0">
                <a:solidFill>
                  <a:srgbClr val="595959"/>
                </a:solidFill>
                <a:latin typeface="Arial"/>
                <a:cs typeface="Arial"/>
              </a:rPr>
              <a:t>y</a:t>
            </a:r>
            <a:r>
              <a:rPr lang="en-US" sz="2400" dirty="0" smtClean="0">
                <a:solidFill>
                  <a:srgbClr val="595959"/>
                </a:solidFill>
                <a:latin typeface="Arial"/>
                <a:cs typeface="Arial"/>
              </a:rPr>
              <a:t>ou can: </a:t>
            </a:r>
          </a:p>
          <a:p>
            <a:pPr lvl="1">
              <a:buFont typeface="Arial"/>
              <a:buChar char="•"/>
            </a:pPr>
            <a:r>
              <a:rPr lang="en-US" sz="2400" dirty="0" smtClean="0">
                <a:solidFill>
                  <a:schemeClr val="tx1">
                    <a:lumMod val="75000"/>
                    <a:lumOff val="25000"/>
                  </a:schemeClr>
                </a:solidFill>
                <a:latin typeface="Arial"/>
                <a:cs typeface="Arial"/>
              </a:rPr>
              <a:t>Create projects</a:t>
            </a:r>
          </a:p>
          <a:p>
            <a:pPr lvl="1">
              <a:buFont typeface="Arial"/>
              <a:buChar char="•"/>
            </a:pPr>
            <a:r>
              <a:rPr lang="en-US" sz="2400" dirty="0" smtClean="0">
                <a:solidFill>
                  <a:schemeClr val="tx1">
                    <a:lumMod val="75000"/>
                    <a:lumOff val="25000"/>
                  </a:schemeClr>
                </a:solidFill>
                <a:latin typeface="Arial"/>
                <a:cs typeface="Arial"/>
              </a:rPr>
              <a:t>Assign people to tasks</a:t>
            </a:r>
          </a:p>
          <a:p>
            <a:pPr lvl="1">
              <a:buFont typeface="Arial"/>
              <a:buChar char="•"/>
            </a:pPr>
            <a:r>
              <a:rPr lang="en-US" sz="2400" dirty="0" smtClean="0">
                <a:solidFill>
                  <a:schemeClr val="tx1">
                    <a:lumMod val="75000"/>
                    <a:lumOff val="25000"/>
                  </a:schemeClr>
                </a:solidFill>
                <a:latin typeface="Arial"/>
                <a:cs typeface="Arial"/>
              </a:rPr>
              <a:t>Track the financial cost </a:t>
            </a:r>
          </a:p>
          <a:p>
            <a:pPr lvl="1">
              <a:buFont typeface="Arial"/>
              <a:buChar char="•"/>
            </a:pPr>
            <a:r>
              <a:rPr lang="en-US" sz="2400" dirty="0" smtClean="0">
                <a:solidFill>
                  <a:schemeClr val="tx1">
                    <a:lumMod val="75000"/>
                    <a:lumOff val="25000"/>
                  </a:schemeClr>
                </a:solidFill>
                <a:latin typeface="Arial"/>
                <a:cs typeface="Arial"/>
              </a:rPr>
              <a:t>Monitor progress </a:t>
            </a:r>
          </a:p>
          <a:p>
            <a:pPr marL="0" indent="0">
              <a:buNone/>
            </a:pPr>
            <a:endParaRPr lang="en-US" sz="2400" dirty="0" smtClean="0">
              <a:solidFill>
                <a:srgbClr val="595959"/>
              </a:solidFill>
              <a:latin typeface="Arial"/>
              <a:cs typeface="Arial"/>
            </a:endParaRPr>
          </a:p>
          <a:p>
            <a:pPr marL="0" indent="0">
              <a:buNone/>
            </a:pPr>
            <a:r>
              <a:rPr lang="en-US" sz="2400" dirty="0" smtClean="0">
                <a:solidFill>
                  <a:srgbClr val="595959"/>
                </a:solidFill>
                <a:latin typeface="Arial"/>
                <a:cs typeface="Arial"/>
              </a:rPr>
              <a:t>Planview gives you a better </a:t>
            </a:r>
            <a:r>
              <a:rPr lang="en-US" sz="2400" dirty="0">
                <a:solidFill>
                  <a:srgbClr val="595959"/>
                </a:solidFill>
                <a:latin typeface="Arial"/>
                <a:cs typeface="Arial"/>
              </a:rPr>
              <a:t>understanding </a:t>
            </a:r>
            <a:r>
              <a:rPr lang="en-US" sz="2400" dirty="0" smtClean="0">
                <a:solidFill>
                  <a:srgbClr val="595959"/>
                </a:solidFill>
                <a:latin typeface="Arial"/>
                <a:cs typeface="Arial"/>
              </a:rPr>
              <a:t>of (a) cost, (b) timing, </a:t>
            </a:r>
            <a:br>
              <a:rPr lang="en-US" sz="2400" dirty="0" smtClean="0">
                <a:solidFill>
                  <a:srgbClr val="595959"/>
                </a:solidFill>
                <a:latin typeface="Arial"/>
                <a:cs typeface="Arial"/>
              </a:rPr>
            </a:br>
            <a:r>
              <a:rPr lang="en-US" sz="2400" dirty="0" smtClean="0">
                <a:solidFill>
                  <a:srgbClr val="595959"/>
                </a:solidFill>
                <a:latin typeface="Arial"/>
                <a:cs typeface="Arial"/>
              </a:rPr>
              <a:t>(c) impact and (d) work required to </a:t>
            </a:r>
            <a:r>
              <a:rPr lang="en-US" sz="2400" dirty="0">
                <a:solidFill>
                  <a:srgbClr val="595959"/>
                </a:solidFill>
                <a:latin typeface="Arial"/>
                <a:cs typeface="Arial"/>
              </a:rPr>
              <a:t>complete a project. </a:t>
            </a:r>
          </a:p>
          <a:p>
            <a:pPr lvl="1">
              <a:buFont typeface="Arial"/>
              <a:buChar char="•"/>
            </a:pPr>
            <a:endParaRPr lang="en-US" sz="2200" dirty="0" smtClean="0">
              <a:solidFill>
                <a:srgbClr val="595959"/>
              </a:solidFill>
              <a:latin typeface="Arial"/>
              <a:cs typeface="Arial"/>
            </a:endParaRPr>
          </a:p>
          <a:p>
            <a:pPr lvl="1"/>
            <a:endParaRPr lang="en-US" sz="2200" dirty="0">
              <a:solidFill>
                <a:srgbClr val="595959"/>
              </a:solidFill>
              <a:latin typeface="Arial"/>
              <a:cs typeface="Arial"/>
            </a:endParaRPr>
          </a:p>
        </p:txBody>
      </p:sp>
      <p:sp>
        <p:nvSpPr>
          <p:cNvPr id="5" name="TextBox 4"/>
          <p:cNvSpPr txBox="1"/>
          <p:nvPr/>
        </p:nvSpPr>
        <p:spPr>
          <a:xfrm>
            <a:off x="0" y="746125"/>
            <a:ext cx="9144000" cy="738664"/>
          </a:xfrm>
          <a:prstGeom prst="rect">
            <a:avLst/>
          </a:prstGeom>
          <a:noFill/>
        </p:spPr>
        <p:txBody>
          <a:bodyPr wrap="square" rtlCol="0">
            <a:spAutoFit/>
          </a:bodyPr>
          <a:lstStyle/>
          <a:p>
            <a:r>
              <a:rPr lang="en-US" sz="4200" b="1" dirty="0">
                <a:solidFill>
                  <a:srgbClr val="595959"/>
                </a:solidFill>
                <a:latin typeface="Arial"/>
                <a:cs typeface="Arial"/>
              </a:rPr>
              <a:t>I</a:t>
            </a:r>
            <a:r>
              <a:rPr lang="en-US" sz="4200" b="1" dirty="0" smtClean="0">
                <a:solidFill>
                  <a:srgbClr val="595959"/>
                </a:solidFill>
                <a:latin typeface="Arial"/>
                <a:cs typeface="Arial"/>
              </a:rPr>
              <a:t>ntro to Planview</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18435234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807018" y="1637632"/>
            <a:ext cx="3529965" cy="2477168"/>
            <a:chOff x="2807018" y="2362200"/>
            <a:chExt cx="3529965" cy="2477168"/>
          </a:xfrm>
        </p:grpSpPr>
        <p:pic>
          <p:nvPicPr>
            <p:cNvPr id="5" name="Picture 4"/>
            <p:cNvPicPr/>
            <p:nvPr/>
          </p:nvPicPr>
          <p:blipFill rotWithShape="1">
            <a:blip r:embed="rId3">
              <a:extLst>
                <a:ext uri="{28A0092B-C50C-407E-A947-70E740481C1C}">
                  <a14:useLocalDpi xmlns:a14="http://schemas.microsoft.com/office/drawing/2010/main" val="0"/>
                </a:ext>
              </a:extLst>
            </a:blip>
            <a:srcRect b="4559"/>
            <a:stretch/>
          </p:blipFill>
          <p:spPr bwMode="auto">
            <a:xfrm>
              <a:off x="2807018" y="2460474"/>
              <a:ext cx="3529965" cy="2378894"/>
            </a:xfrm>
            <a:prstGeom prst="rect">
              <a:avLst/>
            </a:prstGeom>
            <a:ln>
              <a:solidFill>
                <a:srgbClr val="808080"/>
              </a:solidFill>
            </a:ln>
            <a:effectLst>
              <a:outerShdw blurRad="292100" dist="139700" dir="2700000" algn="tl" rotWithShape="0">
                <a:srgbClr val="333333">
                  <a:alpha val="65000"/>
                </a:srgbClr>
              </a:outerShdw>
            </a:effectLst>
          </p:spPr>
        </p:pic>
        <p:cxnSp>
          <p:nvCxnSpPr>
            <p:cNvPr id="6" name="Straight Arrow Connector 5"/>
            <p:cNvCxnSpPr/>
            <p:nvPr/>
          </p:nvCxnSpPr>
          <p:spPr>
            <a:xfrm>
              <a:off x="3581400" y="2362200"/>
              <a:ext cx="0" cy="457200"/>
            </a:xfrm>
            <a:prstGeom prst="straightConnector1">
              <a:avLst/>
            </a:prstGeom>
            <a:ln>
              <a:solidFill>
                <a:srgbClr val="FF0000"/>
              </a:solidFill>
              <a:tailEnd type="arrow"/>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5715000" y="3567290"/>
              <a:ext cx="381000" cy="395110"/>
            </a:xfrm>
            <a:prstGeom prst="straightConnector1">
              <a:avLst/>
            </a:prstGeom>
            <a:ln>
              <a:solidFill>
                <a:srgbClr val="FF0000"/>
              </a:solidFill>
              <a:tailEnd type="arrow"/>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pic>
        <p:nvPicPr>
          <p:cNvPr id="2" name="Picture 1"/>
          <p:cNvPicPr>
            <a:picLocks noChangeAspect="1"/>
          </p:cNvPicPr>
          <p:nvPr/>
        </p:nvPicPr>
        <p:blipFill>
          <a:blip r:embed="rId4"/>
          <a:stretch>
            <a:fillRect/>
          </a:stretch>
        </p:blipFill>
        <p:spPr>
          <a:xfrm>
            <a:off x="376096" y="4624354"/>
            <a:ext cx="8391808" cy="1700246"/>
          </a:xfrm>
          <a:prstGeom prst="rect">
            <a:avLst/>
          </a:prstGeom>
          <a:ln>
            <a:solidFill>
              <a:srgbClr val="808080"/>
            </a:solidFill>
          </a:ln>
          <a:effectLst>
            <a:outerShdw blurRad="292100" dist="139700" dir="2700000" algn="tl" rotWithShape="0">
              <a:srgbClr val="333333">
                <a:alpha val="65000"/>
              </a:srgbClr>
            </a:outerShdw>
          </a:effectLst>
        </p:spPr>
      </p:pic>
      <p:sp>
        <p:nvSpPr>
          <p:cNvPr id="9" name="TextBox 8"/>
          <p:cNvSpPr txBox="1"/>
          <p:nvPr/>
        </p:nvSpPr>
        <p:spPr>
          <a:xfrm>
            <a:off x="0" y="105398"/>
            <a:ext cx="9144000" cy="1384995"/>
          </a:xfrm>
          <a:prstGeom prst="rect">
            <a:avLst/>
          </a:prstGeom>
          <a:noFill/>
        </p:spPr>
        <p:txBody>
          <a:bodyPr wrap="square" rtlCol="0">
            <a:spAutoFit/>
          </a:bodyPr>
          <a:lstStyle/>
          <a:p>
            <a:r>
              <a:rPr lang="en-US" sz="4200" b="1" dirty="0" smtClean="0">
                <a:solidFill>
                  <a:srgbClr val="595959"/>
                </a:solidFill>
                <a:latin typeface="Arial"/>
                <a:cs typeface="Arial"/>
              </a:rPr>
              <a:t>Manage Resources: Demo (Resolve Conflicts</a:t>
            </a:r>
            <a:r>
              <a:rPr lang="en-US" sz="4200" b="1" dirty="0">
                <a:solidFill>
                  <a:srgbClr val="595959"/>
                </a:solidFill>
                <a:latin typeface="Arial"/>
                <a:cs typeface="Arial"/>
              </a:rPr>
              <a:t>)</a:t>
            </a:r>
          </a:p>
        </p:txBody>
      </p:sp>
    </p:spTree>
    <p:extLst>
      <p:ext uri="{BB962C8B-B14F-4D97-AF65-F5344CB8AC3E}">
        <p14:creationId xmlns:p14="http://schemas.microsoft.com/office/powerpoint/2010/main" val="33577605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76400"/>
            <a:ext cx="9067800" cy="5181600"/>
          </a:xfrm>
        </p:spPr>
        <p:txBody>
          <a:bodyPr/>
          <a:lstStyle/>
          <a:p>
            <a:r>
              <a:rPr lang="en-US" sz="2400" dirty="0" smtClean="0">
                <a:solidFill>
                  <a:srgbClr val="595959"/>
                </a:solidFill>
                <a:latin typeface="Arial"/>
                <a:cs typeface="Arial"/>
              </a:rPr>
              <a:t>Go to the Resource Assignment Manager and review and approve your resource requests.</a:t>
            </a:r>
            <a:br>
              <a:rPr lang="en-US" sz="2400" dirty="0" smtClean="0">
                <a:solidFill>
                  <a:srgbClr val="595959"/>
                </a:solidFill>
                <a:latin typeface="Arial"/>
                <a:cs typeface="Arial"/>
              </a:rPr>
            </a:br>
            <a:endParaRPr lang="en-US" sz="2400" dirty="0" smtClean="0">
              <a:solidFill>
                <a:srgbClr val="595959"/>
              </a:solidFill>
              <a:latin typeface="Arial"/>
              <a:cs typeface="Arial"/>
            </a:endParaRPr>
          </a:p>
          <a:p>
            <a:r>
              <a:rPr lang="en-US" sz="2400" dirty="0" smtClean="0">
                <a:solidFill>
                  <a:srgbClr val="595959"/>
                </a:solidFill>
                <a:latin typeface="Arial"/>
                <a:cs typeface="Arial"/>
              </a:rPr>
              <a:t>Identify and resolve any </a:t>
            </a:r>
            <a:r>
              <a:rPr lang="en-US" sz="2400" dirty="0">
                <a:solidFill>
                  <a:srgbClr val="595959"/>
                </a:solidFill>
                <a:latin typeface="Arial"/>
                <a:cs typeface="Arial"/>
              </a:rPr>
              <a:t>conflicts with your </a:t>
            </a:r>
            <a:r>
              <a:rPr lang="en-US" sz="2400" dirty="0" smtClean="0">
                <a:solidFill>
                  <a:srgbClr val="595959"/>
                </a:solidFill>
                <a:latin typeface="Arial"/>
                <a:cs typeface="Arial"/>
              </a:rPr>
              <a:t>team members by:</a:t>
            </a:r>
          </a:p>
          <a:p>
            <a:pPr lvl="1"/>
            <a:r>
              <a:rPr lang="en-US" sz="2000" dirty="0" smtClean="0">
                <a:solidFill>
                  <a:srgbClr val="595959"/>
                </a:solidFill>
                <a:latin typeface="Arial"/>
                <a:cs typeface="Arial"/>
              </a:rPr>
              <a:t>Deny a request</a:t>
            </a:r>
          </a:p>
          <a:p>
            <a:pPr lvl="1"/>
            <a:r>
              <a:rPr lang="en-US" sz="2000" dirty="0" smtClean="0">
                <a:solidFill>
                  <a:srgbClr val="595959"/>
                </a:solidFill>
                <a:latin typeface="Arial"/>
                <a:cs typeface="Arial"/>
              </a:rPr>
              <a:t>Substitute a resource</a:t>
            </a:r>
            <a:endParaRPr lang="en-US" sz="2000" dirty="0">
              <a:solidFill>
                <a:srgbClr val="595959"/>
              </a:solidFill>
              <a:latin typeface="Arial"/>
              <a:cs typeface="Arial"/>
            </a:endParaRPr>
          </a:p>
          <a:p>
            <a:endParaRPr lang="en-US" sz="2400" dirty="0">
              <a:solidFill>
                <a:srgbClr val="595959"/>
              </a:solidFill>
              <a:latin typeface="Arial"/>
              <a:cs typeface="Arial"/>
            </a:endParaRPr>
          </a:p>
          <a:p>
            <a:pPr marL="0" indent="0">
              <a:buNone/>
            </a:pPr>
            <a:endParaRPr lang="en-US" sz="2400" dirty="0" smtClean="0">
              <a:solidFill>
                <a:srgbClr val="595959"/>
              </a:solidFill>
              <a:latin typeface="Arial"/>
              <a:cs typeface="Arial"/>
            </a:endParaRPr>
          </a:p>
        </p:txBody>
      </p:sp>
      <p:sp>
        <p:nvSpPr>
          <p:cNvPr id="4" name="TextBox 3"/>
          <p:cNvSpPr txBox="1"/>
          <p:nvPr/>
        </p:nvSpPr>
        <p:spPr>
          <a:xfrm>
            <a:off x="0" y="744371"/>
            <a:ext cx="9144000" cy="738664"/>
          </a:xfrm>
          <a:prstGeom prst="rect">
            <a:avLst/>
          </a:prstGeom>
          <a:noFill/>
        </p:spPr>
        <p:txBody>
          <a:bodyPr wrap="square" rtlCol="0">
            <a:spAutoFit/>
          </a:bodyPr>
          <a:lstStyle/>
          <a:p>
            <a:r>
              <a:rPr lang="en-US" sz="4200" b="1" dirty="0" smtClean="0">
                <a:solidFill>
                  <a:srgbClr val="595959"/>
                </a:solidFill>
                <a:latin typeface="Arial"/>
                <a:cs typeface="Arial"/>
              </a:rPr>
              <a:t>Manage Resources: Try It!</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29729096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65" y="1981200"/>
            <a:ext cx="9151165" cy="1688633"/>
          </a:xfrm>
        </p:spPr>
        <p:txBody>
          <a:bodyPr/>
          <a:lstStyle/>
          <a:p>
            <a:pPr algn="ctr"/>
            <a:r>
              <a:rPr lang="en-US" sz="4700" dirty="0" smtClean="0"/>
              <a:t>Manage MOBs</a:t>
            </a:r>
            <a:endParaRPr lang="en-US" sz="4700" dirty="0"/>
          </a:p>
        </p:txBody>
      </p:sp>
    </p:spTree>
    <p:extLst>
      <p:ext uri="{BB962C8B-B14F-4D97-AF65-F5344CB8AC3E}">
        <p14:creationId xmlns:p14="http://schemas.microsoft.com/office/powerpoint/2010/main" val="22216474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76400"/>
            <a:ext cx="9067800" cy="5181600"/>
          </a:xfrm>
        </p:spPr>
        <p:txBody>
          <a:bodyPr/>
          <a:lstStyle/>
          <a:p>
            <a:r>
              <a:rPr lang="en-US" sz="2400" dirty="0" smtClean="0">
                <a:solidFill>
                  <a:srgbClr val="595959"/>
                </a:solidFill>
                <a:latin typeface="Arial"/>
                <a:cs typeface="Arial"/>
              </a:rPr>
              <a:t>Maintenance of Business includes projects </a:t>
            </a:r>
            <a:r>
              <a:rPr lang="en-US" sz="2400" dirty="0">
                <a:solidFill>
                  <a:srgbClr val="595959"/>
                </a:solidFill>
                <a:latin typeface="Arial"/>
                <a:cs typeface="Arial"/>
              </a:rPr>
              <a:t>for operations and care </a:t>
            </a:r>
            <a:r>
              <a:rPr lang="en-US" sz="2400" dirty="0" smtClean="0">
                <a:solidFill>
                  <a:srgbClr val="595959"/>
                </a:solidFill>
                <a:latin typeface="Arial"/>
                <a:cs typeface="Arial"/>
              </a:rPr>
              <a:t>activities. These tasks are ongoing and dynamic; they are those activities in which you </a:t>
            </a:r>
            <a:r>
              <a:rPr lang="en-US" sz="2400" dirty="0">
                <a:solidFill>
                  <a:srgbClr val="595959"/>
                </a:solidFill>
                <a:latin typeface="Arial"/>
                <a:cs typeface="Arial"/>
              </a:rPr>
              <a:t>don’t plan down to the individual task </a:t>
            </a:r>
            <a:r>
              <a:rPr lang="en-US" sz="2400" dirty="0" smtClean="0">
                <a:solidFill>
                  <a:srgbClr val="595959"/>
                </a:solidFill>
                <a:latin typeface="Arial"/>
                <a:cs typeface="Arial"/>
              </a:rPr>
              <a:t>level, such </a:t>
            </a:r>
            <a:r>
              <a:rPr lang="en-US" sz="2400" dirty="0">
                <a:solidFill>
                  <a:srgbClr val="595959"/>
                </a:solidFill>
                <a:latin typeface="Arial"/>
                <a:cs typeface="Arial"/>
              </a:rPr>
              <a:t>as server maintenance, faculty support</a:t>
            </a:r>
            <a:r>
              <a:rPr lang="en-US" sz="2400" dirty="0" smtClean="0">
                <a:solidFill>
                  <a:srgbClr val="595959"/>
                </a:solidFill>
                <a:latin typeface="Arial"/>
                <a:cs typeface="Arial"/>
              </a:rPr>
              <a:t>, and </a:t>
            </a:r>
            <a:r>
              <a:rPr lang="en-US" sz="2400" dirty="0">
                <a:solidFill>
                  <a:srgbClr val="595959"/>
                </a:solidFill>
                <a:latin typeface="Arial"/>
                <a:cs typeface="Arial"/>
              </a:rPr>
              <a:t>website </a:t>
            </a:r>
            <a:r>
              <a:rPr lang="en-US" sz="2400" dirty="0" smtClean="0">
                <a:solidFill>
                  <a:srgbClr val="595959"/>
                </a:solidFill>
                <a:latin typeface="Arial"/>
                <a:cs typeface="Arial"/>
              </a:rPr>
              <a:t>updates.</a:t>
            </a:r>
          </a:p>
          <a:p>
            <a:endParaRPr lang="en-US" sz="2400" dirty="0">
              <a:solidFill>
                <a:srgbClr val="595959"/>
              </a:solidFill>
              <a:latin typeface="Arial"/>
              <a:cs typeface="Arial"/>
            </a:endParaRPr>
          </a:p>
          <a:p>
            <a:r>
              <a:rPr lang="en-US" sz="2400" dirty="0" smtClean="0">
                <a:solidFill>
                  <a:srgbClr val="595959"/>
                </a:solidFill>
                <a:latin typeface="Arial"/>
                <a:cs typeface="Arial"/>
              </a:rPr>
              <a:t>Resource Managers can </a:t>
            </a:r>
            <a:r>
              <a:rPr lang="en-US" sz="2400" i="1" dirty="0" smtClean="0">
                <a:solidFill>
                  <a:srgbClr val="595959"/>
                </a:solidFill>
                <a:latin typeface="Arial"/>
                <a:cs typeface="Arial"/>
              </a:rPr>
              <a:t>authorize</a:t>
            </a:r>
            <a:r>
              <a:rPr lang="en-US" sz="2400" dirty="0" smtClean="0">
                <a:solidFill>
                  <a:srgbClr val="595959"/>
                </a:solidFill>
                <a:latin typeface="Arial"/>
                <a:cs typeface="Arial"/>
              </a:rPr>
              <a:t> resources to record time worked on Maintenance of Business projects.</a:t>
            </a:r>
            <a:r>
              <a:rPr lang="en-US" sz="2400" dirty="0">
                <a:solidFill>
                  <a:srgbClr val="595959"/>
                </a:solidFill>
                <a:latin typeface="Arial"/>
                <a:cs typeface="Arial"/>
              </a:rPr>
              <a:t> R</a:t>
            </a:r>
            <a:r>
              <a:rPr lang="en-US" sz="2400" dirty="0" smtClean="0">
                <a:solidFill>
                  <a:srgbClr val="595959"/>
                </a:solidFill>
                <a:latin typeface="Arial"/>
                <a:cs typeface="Arial"/>
              </a:rPr>
              <a:t>esource managers that are the owners of a MOB can also </a:t>
            </a:r>
            <a:r>
              <a:rPr lang="en-US" sz="2400" i="1" dirty="0" smtClean="0">
                <a:solidFill>
                  <a:srgbClr val="595959"/>
                </a:solidFill>
                <a:latin typeface="Arial"/>
                <a:cs typeface="Arial"/>
              </a:rPr>
              <a:t>allocate</a:t>
            </a:r>
            <a:r>
              <a:rPr lang="en-US" sz="2400" dirty="0" smtClean="0">
                <a:solidFill>
                  <a:srgbClr val="595959"/>
                </a:solidFill>
                <a:latin typeface="Arial"/>
                <a:cs typeface="Arial"/>
              </a:rPr>
              <a:t> resources to that project.</a:t>
            </a:r>
          </a:p>
          <a:p>
            <a:pPr marL="0" indent="0">
              <a:buNone/>
            </a:pPr>
            <a:r>
              <a:rPr lang="en-US" sz="2400" dirty="0" smtClean="0">
                <a:solidFill>
                  <a:srgbClr val="595959"/>
                </a:solidFill>
                <a:latin typeface="Arial"/>
                <a:cs typeface="Arial"/>
              </a:rPr>
              <a:t> </a:t>
            </a:r>
          </a:p>
          <a:p>
            <a:r>
              <a:rPr lang="en-US" sz="2400" dirty="0" smtClean="0">
                <a:solidFill>
                  <a:srgbClr val="595959"/>
                </a:solidFill>
                <a:latin typeface="Arial"/>
                <a:cs typeface="Arial"/>
              </a:rPr>
              <a:t>Please note that this does not decrement their availability.</a:t>
            </a:r>
            <a:endParaRPr lang="en-US" sz="2400" dirty="0">
              <a:solidFill>
                <a:srgbClr val="595959"/>
              </a:solidFill>
              <a:latin typeface="Arial"/>
              <a:cs typeface="Arial"/>
            </a:endParaRPr>
          </a:p>
          <a:p>
            <a:pPr marL="0" indent="0">
              <a:buNone/>
            </a:pPr>
            <a:endParaRPr lang="en-US" sz="2400" dirty="0" smtClean="0">
              <a:solidFill>
                <a:srgbClr val="595959"/>
              </a:solidFill>
              <a:latin typeface="Arial"/>
              <a:cs typeface="Arial"/>
            </a:endParaRPr>
          </a:p>
        </p:txBody>
      </p:sp>
      <p:sp>
        <p:nvSpPr>
          <p:cNvPr id="4" name="TextBox 3"/>
          <p:cNvSpPr txBox="1"/>
          <p:nvPr/>
        </p:nvSpPr>
        <p:spPr>
          <a:xfrm>
            <a:off x="0" y="744371"/>
            <a:ext cx="9144000" cy="738664"/>
          </a:xfrm>
          <a:prstGeom prst="rect">
            <a:avLst/>
          </a:prstGeom>
          <a:noFill/>
        </p:spPr>
        <p:txBody>
          <a:bodyPr wrap="square" rtlCol="0">
            <a:spAutoFit/>
          </a:bodyPr>
          <a:lstStyle/>
          <a:p>
            <a:r>
              <a:rPr lang="en-US" sz="4200" b="1" dirty="0" smtClean="0">
                <a:solidFill>
                  <a:srgbClr val="595959"/>
                </a:solidFill>
                <a:latin typeface="Arial"/>
                <a:cs typeface="Arial"/>
              </a:rPr>
              <a:t>Manage MOBs: Concept</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22194953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81000" y="2438400"/>
            <a:ext cx="8458200" cy="3076220"/>
            <a:chOff x="381000" y="1890890"/>
            <a:chExt cx="8458200" cy="3076220"/>
          </a:xfrm>
        </p:grpSpPr>
        <p:pic>
          <p:nvPicPr>
            <p:cNvPr id="3" name="Picture 2"/>
            <p:cNvPicPr>
              <a:picLocks noChangeAspect="1"/>
            </p:cNvPicPr>
            <p:nvPr/>
          </p:nvPicPr>
          <p:blipFill>
            <a:blip r:embed="rId3"/>
            <a:stretch>
              <a:fillRect/>
            </a:stretch>
          </p:blipFill>
          <p:spPr>
            <a:xfrm>
              <a:off x="4432300" y="1890890"/>
              <a:ext cx="4406900" cy="3076220"/>
            </a:xfrm>
            <a:prstGeom prst="rect">
              <a:avLst/>
            </a:prstGeom>
            <a:ln>
              <a:solidFill>
                <a:srgbClr val="808080"/>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a:stretch>
              <a:fillRect/>
            </a:stretch>
          </p:blipFill>
          <p:spPr>
            <a:xfrm>
              <a:off x="381000" y="2298404"/>
              <a:ext cx="3797300" cy="2261193"/>
            </a:xfrm>
            <a:prstGeom prst="rect">
              <a:avLst/>
            </a:prstGeom>
            <a:ln>
              <a:solidFill>
                <a:srgbClr val="808080"/>
              </a:solidFill>
            </a:ln>
            <a:effectLst>
              <a:outerShdw blurRad="292100" dist="139700" dir="2700000" algn="tl" rotWithShape="0">
                <a:srgbClr val="333333">
                  <a:alpha val="65000"/>
                </a:srgbClr>
              </a:outerShdw>
            </a:effectLst>
          </p:spPr>
        </p:pic>
        <p:cxnSp>
          <p:nvCxnSpPr>
            <p:cNvPr id="11" name="Straight Arrow Connector 10"/>
            <p:cNvCxnSpPr/>
            <p:nvPr/>
          </p:nvCxnSpPr>
          <p:spPr>
            <a:xfrm>
              <a:off x="5943600" y="3962400"/>
              <a:ext cx="0" cy="457200"/>
            </a:xfrm>
            <a:prstGeom prst="straightConnector1">
              <a:avLst/>
            </a:prstGeom>
            <a:ln>
              <a:solidFill>
                <a:srgbClr val="FF0000"/>
              </a:solidFill>
              <a:tailEnd type="arrow"/>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2590800" y="4038600"/>
              <a:ext cx="533400" cy="304800"/>
            </a:xfrm>
            <a:prstGeom prst="straightConnector1">
              <a:avLst/>
            </a:prstGeom>
            <a:ln>
              <a:solidFill>
                <a:srgbClr val="FF0000"/>
              </a:solidFill>
              <a:tailEnd type="arrow"/>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0" y="744371"/>
            <a:ext cx="9144000" cy="738664"/>
          </a:xfrm>
          <a:prstGeom prst="rect">
            <a:avLst/>
          </a:prstGeom>
          <a:noFill/>
        </p:spPr>
        <p:txBody>
          <a:bodyPr wrap="square" rtlCol="0">
            <a:spAutoFit/>
          </a:bodyPr>
          <a:lstStyle/>
          <a:p>
            <a:r>
              <a:rPr lang="en-US" sz="4200" b="1" dirty="0" smtClean="0">
                <a:solidFill>
                  <a:srgbClr val="595959"/>
                </a:solidFill>
                <a:latin typeface="Arial"/>
                <a:cs typeface="Arial"/>
              </a:rPr>
              <a:t>Manage MOBs: Demo</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24826867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76400"/>
            <a:ext cx="9067800" cy="5181600"/>
          </a:xfrm>
        </p:spPr>
        <p:txBody>
          <a:bodyPr/>
          <a:lstStyle/>
          <a:p>
            <a:r>
              <a:rPr lang="en-US" sz="2400" dirty="0" smtClean="0">
                <a:solidFill>
                  <a:srgbClr val="595959"/>
                </a:solidFill>
                <a:latin typeface="Arial"/>
                <a:cs typeface="Arial"/>
              </a:rPr>
              <a:t>Find MOB-</a:t>
            </a:r>
            <a:r>
              <a:rPr lang="en-US" sz="2400" dirty="0" err="1" smtClean="0">
                <a:solidFill>
                  <a:srgbClr val="595959"/>
                </a:solidFill>
                <a:latin typeface="Arial"/>
                <a:cs typeface="Arial"/>
              </a:rPr>
              <a:t>rm</a:t>
            </a:r>
            <a:r>
              <a:rPr lang="en-US" sz="2400" dirty="0" smtClean="0">
                <a:solidFill>
                  <a:srgbClr val="595959"/>
                </a:solidFill>
                <a:latin typeface="Arial"/>
                <a:cs typeface="Arial"/>
              </a:rPr>
              <a:t>#, and in that same project authorize </a:t>
            </a:r>
            <a:r>
              <a:rPr lang="en-US" sz="2400" dirty="0">
                <a:solidFill>
                  <a:srgbClr val="595959"/>
                </a:solidFill>
                <a:latin typeface="Arial"/>
                <a:cs typeface="Arial"/>
              </a:rPr>
              <a:t>a resource to perform MOB work</a:t>
            </a:r>
            <a:r>
              <a:rPr lang="en-US" sz="2400" dirty="0" smtClean="0">
                <a:solidFill>
                  <a:srgbClr val="595959"/>
                </a:solidFill>
                <a:latin typeface="Arial"/>
                <a:cs typeface="Arial"/>
              </a:rPr>
              <a:t>.</a:t>
            </a:r>
            <a:br>
              <a:rPr lang="en-US" sz="2400" dirty="0" smtClean="0">
                <a:solidFill>
                  <a:srgbClr val="595959"/>
                </a:solidFill>
                <a:latin typeface="Arial"/>
                <a:cs typeface="Arial"/>
              </a:rPr>
            </a:br>
            <a:endParaRPr lang="en-US" sz="2400" dirty="0" smtClean="0">
              <a:solidFill>
                <a:srgbClr val="595959"/>
              </a:solidFill>
              <a:latin typeface="Arial"/>
              <a:cs typeface="Arial"/>
            </a:endParaRPr>
          </a:p>
          <a:p>
            <a:r>
              <a:rPr lang="en-US" sz="2400" dirty="0" smtClean="0">
                <a:solidFill>
                  <a:srgbClr val="595959"/>
                </a:solidFill>
                <a:latin typeface="Arial"/>
                <a:cs typeface="Arial"/>
              </a:rPr>
              <a:t>Allocate a resource to perform MOB work in the same project.</a:t>
            </a:r>
            <a:endParaRPr lang="en-US" sz="2400" dirty="0">
              <a:solidFill>
                <a:srgbClr val="595959"/>
              </a:solidFill>
              <a:latin typeface="Arial"/>
              <a:cs typeface="Arial"/>
            </a:endParaRPr>
          </a:p>
          <a:p>
            <a:pPr marL="0" indent="0">
              <a:buNone/>
            </a:pPr>
            <a:endParaRPr lang="en-US" sz="2400" dirty="0">
              <a:solidFill>
                <a:srgbClr val="595959"/>
              </a:solidFill>
              <a:latin typeface="Arial"/>
              <a:cs typeface="Arial"/>
            </a:endParaRPr>
          </a:p>
        </p:txBody>
      </p:sp>
      <p:sp>
        <p:nvSpPr>
          <p:cNvPr id="4" name="TextBox 3"/>
          <p:cNvSpPr txBox="1"/>
          <p:nvPr/>
        </p:nvSpPr>
        <p:spPr>
          <a:xfrm>
            <a:off x="0" y="744371"/>
            <a:ext cx="9144000" cy="738664"/>
          </a:xfrm>
          <a:prstGeom prst="rect">
            <a:avLst/>
          </a:prstGeom>
          <a:noFill/>
        </p:spPr>
        <p:txBody>
          <a:bodyPr wrap="square" rtlCol="0">
            <a:spAutoFit/>
          </a:bodyPr>
          <a:lstStyle/>
          <a:p>
            <a:r>
              <a:rPr lang="en-US" sz="4200" b="1" dirty="0" smtClean="0">
                <a:solidFill>
                  <a:srgbClr val="595959"/>
                </a:solidFill>
                <a:latin typeface="Arial"/>
                <a:cs typeface="Arial"/>
              </a:rPr>
              <a:t>Manage MOBs: Try It!</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24116658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65" y="1981200"/>
            <a:ext cx="9151165" cy="1688633"/>
          </a:xfrm>
        </p:spPr>
        <p:txBody>
          <a:bodyPr/>
          <a:lstStyle/>
          <a:p>
            <a:pPr algn="ctr"/>
            <a:r>
              <a:rPr lang="en-US" sz="4700" dirty="0" smtClean="0"/>
              <a:t>Manage Standard Activities</a:t>
            </a:r>
            <a:endParaRPr lang="en-US" sz="4700" dirty="0"/>
          </a:p>
        </p:txBody>
      </p:sp>
    </p:spTree>
    <p:extLst>
      <p:ext uri="{BB962C8B-B14F-4D97-AF65-F5344CB8AC3E}">
        <p14:creationId xmlns:p14="http://schemas.microsoft.com/office/powerpoint/2010/main" val="9736590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76400"/>
            <a:ext cx="9067800" cy="5181600"/>
          </a:xfrm>
        </p:spPr>
        <p:txBody>
          <a:bodyPr/>
          <a:lstStyle/>
          <a:p>
            <a:r>
              <a:rPr lang="en-US" sz="2400" dirty="0" smtClean="0">
                <a:solidFill>
                  <a:srgbClr val="595959"/>
                </a:solidFill>
                <a:latin typeface="Arial"/>
                <a:cs typeface="Arial"/>
              </a:rPr>
              <a:t>Standard Activities include vacation, sick leave and administrative duties (like staff meetings).</a:t>
            </a:r>
            <a:br>
              <a:rPr lang="en-US" sz="2400" dirty="0" smtClean="0">
                <a:solidFill>
                  <a:srgbClr val="595959"/>
                </a:solidFill>
                <a:latin typeface="Arial"/>
                <a:cs typeface="Arial"/>
              </a:rPr>
            </a:br>
            <a:endParaRPr lang="en-US" sz="2400" dirty="0" smtClean="0">
              <a:solidFill>
                <a:srgbClr val="595959"/>
              </a:solidFill>
              <a:latin typeface="Arial"/>
              <a:cs typeface="Arial"/>
            </a:endParaRPr>
          </a:p>
          <a:p>
            <a:r>
              <a:rPr lang="en-US" sz="2400" dirty="0" smtClean="0">
                <a:solidFill>
                  <a:srgbClr val="595959"/>
                </a:solidFill>
                <a:latin typeface="Arial"/>
                <a:cs typeface="Arial"/>
              </a:rPr>
              <a:t>Every individual </a:t>
            </a:r>
            <a:r>
              <a:rPr lang="en-US" sz="2400" i="1" dirty="0" smtClean="0">
                <a:solidFill>
                  <a:srgbClr val="595959"/>
                </a:solidFill>
                <a:latin typeface="Arial"/>
                <a:cs typeface="Arial"/>
              </a:rPr>
              <a:t>should</a:t>
            </a:r>
            <a:r>
              <a:rPr lang="en-US" sz="2400" dirty="0" smtClean="0">
                <a:solidFill>
                  <a:srgbClr val="595959"/>
                </a:solidFill>
                <a:latin typeface="Arial"/>
                <a:cs typeface="Arial"/>
              </a:rPr>
              <a:t> enter their own standard activities into their timesheet;</a:t>
            </a:r>
            <a:r>
              <a:rPr lang="en-US" sz="2400" dirty="0">
                <a:solidFill>
                  <a:srgbClr val="595959"/>
                </a:solidFill>
                <a:latin typeface="Arial"/>
                <a:cs typeface="Arial"/>
              </a:rPr>
              <a:t> </a:t>
            </a:r>
            <a:r>
              <a:rPr lang="en-US" sz="2400" dirty="0" smtClean="0">
                <a:solidFill>
                  <a:srgbClr val="595959"/>
                </a:solidFill>
                <a:latin typeface="Arial"/>
                <a:cs typeface="Arial"/>
              </a:rPr>
              <a:t>however, resources managers </a:t>
            </a:r>
            <a:r>
              <a:rPr lang="en-US" sz="2400" i="1" dirty="0" smtClean="0">
                <a:solidFill>
                  <a:srgbClr val="595959"/>
                </a:solidFill>
                <a:latin typeface="Arial"/>
                <a:cs typeface="Arial"/>
              </a:rPr>
              <a:t>can</a:t>
            </a:r>
            <a:r>
              <a:rPr lang="en-US" sz="2400" dirty="0" smtClean="0">
                <a:solidFill>
                  <a:srgbClr val="595959"/>
                </a:solidFill>
                <a:latin typeface="Arial"/>
                <a:cs typeface="Arial"/>
              </a:rPr>
              <a:t> also do this for their resources.</a:t>
            </a:r>
            <a:endParaRPr lang="en-US" sz="2400" dirty="0">
              <a:solidFill>
                <a:srgbClr val="595959"/>
              </a:solidFill>
              <a:latin typeface="Arial"/>
              <a:cs typeface="Arial"/>
            </a:endParaRPr>
          </a:p>
        </p:txBody>
      </p:sp>
      <p:sp>
        <p:nvSpPr>
          <p:cNvPr id="4" name="TextBox 3"/>
          <p:cNvSpPr txBox="1"/>
          <p:nvPr/>
        </p:nvSpPr>
        <p:spPr>
          <a:xfrm>
            <a:off x="0" y="112694"/>
            <a:ext cx="9144000" cy="1259086"/>
          </a:xfrm>
          <a:prstGeom prst="rect">
            <a:avLst/>
          </a:prstGeom>
          <a:noFill/>
        </p:spPr>
        <p:txBody>
          <a:bodyPr wrap="square" rtlCol="0">
            <a:spAutoFit/>
          </a:bodyPr>
          <a:lstStyle/>
          <a:p>
            <a:r>
              <a:rPr lang="en-US" sz="4200" b="1" dirty="0" smtClean="0">
                <a:solidFill>
                  <a:srgbClr val="595959"/>
                </a:solidFill>
                <a:latin typeface="Arial"/>
                <a:cs typeface="Arial"/>
              </a:rPr>
              <a:t>Manage </a:t>
            </a:r>
          </a:p>
          <a:p>
            <a:r>
              <a:rPr lang="en-US" sz="4200" b="1" dirty="0" smtClean="0">
                <a:solidFill>
                  <a:srgbClr val="595959"/>
                </a:solidFill>
                <a:latin typeface="Arial"/>
                <a:cs typeface="Arial"/>
              </a:rPr>
              <a:t>Standard Activities: Concept</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21129214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12694"/>
            <a:ext cx="9144000" cy="1384995"/>
          </a:xfrm>
          <a:prstGeom prst="rect">
            <a:avLst/>
          </a:prstGeom>
          <a:noFill/>
        </p:spPr>
        <p:txBody>
          <a:bodyPr wrap="square" rtlCol="0">
            <a:spAutoFit/>
          </a:bodyPr>
          <a:lstStyle/>
          <a:p>
            <a:r>
              <a:rPr lang="en-US" sz="4200" b="1" dirty="0" smtClean="0">
                <a:solidFill>
                  <a:srgbClr val="595959"/>
                </a:solidFill>
                <a:latin typeface="Arial"/>
                <a:cs typeface="Arial"/>
              </a:rPr>
              <a:t>Manage </a:t>
            </a:r>
          </a:p>
          <a:p>
            <a:r>
              <a:rPr lang="en-US" sz="4200" b="1" dirty="0" smtClean="0">
                <a:solidFill>
                  <a:srgbClr val="595959"/>
                </a:solidFill>
                <a:latin typeface="Arial"/>
                <a:cs typeface="Arial"/>
              </a:rPr>
              <a:t>Standard Activities: Demo</a:t>
            </a:r>
            <a:endParaRPr lang="en-US" sz="4200" b="1" dirty="0">
              <a:solidFill>
                <a:srgbClr val="595959"/>
              </a:solidFill>
              <a:latin typeface="Arial"/>
              <a:cs typeface="Arial"/>
            </a:endParaRPr>
          </a:p>
        </p:txBody>
      </p:sp>
      <p:grpSp>
        <p:nvGrpSpPr>
          <p:cNvPr id="14" name="Group 13"/>
          <p:cNvGrpSpPr/>
          <p:nvPr/>
        </p:nvGrpSpPr>
        <p:grpSpPr>
          <a:xfrm>
            <a:off x="381000" y="2463800"/>
            <a:ext cx="3657600" cy="2717800"/>
            <a:chOff x="381000" y="2438400"/>
            <a:chExt cx="3657600" cy="2717800"/>
          </a:xfrm>
        </p:grpSpPr>
        <p:pic>
          <p:nvPicPr>
            <p:cNvPr id="6" name="Picture 5"/>
            <p:cNvPicPr>
              <a:picLocks noChangeAspect="1"/>
            </p:cNvPicPr>
            <p:nvPr/>
          </p:nvPicPr>
          <p:blipFill>
            <a:blip r:embed="rId3"/>
            <a:stretch>
              <a:fillRect/>
            </a:stretch>
          </p:blipFill>
          <p:spPr>
            <a:xfrm>
              <a:off x="381000" y="2438400"/>
              <a:ext cx="3657600" cy="2717800"/>
            </a:xfrm>
            <a:prstGeom prst="rect">
              <a:avLst/>
            </a:prstGeom>
            <a:ln>
              <a:solidFill>
                <a:schemeClr val="bg2"/>
              </a:solidFill>
            </a:ln>
            <a:effectLst>
              <a:outerShdw blurRad="292100" dist="139700" dir="2700000" algn="tl" rotWithShape="0">
                <a:srgbClr val="333333">
                  <a:alpha val="65000"/>
                </a:srgbClr>
              </a:outerShdw>
            </a:effectLst>
          </p:spPr>
        </p:pic>
        <p:cxnSp>
          <p:nvCxnSpPr>
            <p:cNvPr id="7" name="Straight Arrow Connector 6"/>
            <p:cNvCxnSpPr/>
            <p:nvPr/>
          </p:nvCxnSpPr>
          <p:spPr>
            <a:xfrm>
              <a:off x="762000" y="4369860"/>
              <a:ext cx="609600" cy="0"/>
            </a:xfrm>
            <a:prstGeom prst="straightConnector1">
              <a:avLst/>
            </a:prstGeom>
            <a:ln>
              <a:solidFill>
                <a:srgbClr val="FF0000"/>
              </a:solidFill>
              <a:tailEnd type="arrow"/>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pic>
        <p:nvPicPr>
          <p:cNvPr id="12" name="Picture 11"/>
          <p:cNvPicPr>
            <a:picLocks noChangeAspect="1"/>
          </p:cNvPicPr>
          <p:nvPr/>
        </p:nvPicPr>
        <p:blipFill>
          <a:blip r:embed="rId4"/>
          <a:stretch>
            <a:fillRect/>
          </a:stretch>
        </p:blipFill>
        <p:spPr>
          <a:xfrm>
            <a:off x="4419600" y="2286000"/>
            <a:ext cx="4330700" cy="3073400"/>
          </a:xfrm>
          <a:prstGeom prst="rect">
            <a:avLst/>
          </a:prstGeom>
          <a:ln>
            <a:solidFill>
              <a:srgbClr val="80808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62732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76400"/>
            <a:ext cx="9067800" cy="5181600"/>
          </a:xfrm>
        </p:spPr>
        <p:txBody>
          <a:bodyPr/>
          <a:lstStyle/>
          <a:p>
            <a:r>
              <a:rPr lang="en-US" sz="2400" dirty="0" smtClean="0">
                <a:solidFill>
                  <a:srgbClr val="595959"/>
                </a:solidFill>
                <a:latin typeface="Arial"/>
                <a:cs typeface="Arial"/>
              </a:rPr>
              <a:t>Go add Standard Activities to your timesheet.</a:t>
            </a:r>
            <a:br>
              <a:rPr lang="en-US" sz="2400" dirty="0" smtClean="0">
                <a:solidFill>
                  <a:srgbClr val="595959"/>
                </a:solidFill>
                <a:latin typeface="Arial"/>
                <a:cs typeface="Arial"/>
              </a:rPr>
            </a:br>
            <a:endParaRPr lang="en-US" sz="2400" dirty="0" smtClean="0">
              <a:solidFill>
                <a:srgbClr val="595959"/>
              </a:solidFill>
              <a:latin typeface="Arial"/>
              <a:cs typeface="Arial"/>
            </a:endParaRPr>
          </a:p>
          <a:p>
            <a:r>
              <a:rPr lang="en-US" sz="2400" dirty="0" smtClean="0">
                <a:solidFill>
                  <a:srgbClr val="595959"/>
                </a:solidFill>
                <a:latin typeface="Arial"/>
                <a:cs typeface="Arial"/>
              </a:rPr>
              <a:t>Use the Resource Assignment Manager to add Standard Activities to one of your resources.</a:t>
            </a:r>
            <a:endParaRPr lang="en-US" sz="2400" dirty="0">
              <a:solidFill>
                <a:srgbClr val="595959"/>
              </a:solidFill>
              <a:latin typeface="Arial"/>
              <a:cs typeface="Arial"/>
            </a:endParaRPr>
          </a:p>
          <a:p>
            <a:pPr marL="0" indent="0">
              <a:buNone/>
            </a:pPr>
            <a:endParaRPr lang="en-US" sz="2400" dirty="0">
              <a:solidFill>
                <a:srgbClr val="595959"/>
              </a:solidFill>
              <a:latin typeface="Arial"/>
              <a:cs typeface="Arial"/>
            </a:endParaRPr>
          </a:p>
        </p:txBody>
      </p:sp>
      <p:sp>
        <p:nvSpPr>
          <p:cNvPr id="5" name="TextBox 4"/>
          <p:cNvSpPr txBox="1"/>
          <p:nvPr/>
        </p:nvSpPr>
        <p:spPr>
          <a:xfrm>
            <a:off x="0" y="112694"/>
            <a:ext cx="9144000" cy="1384995"/>
          </a:xfrm>
          <a:prstGeom prst="rect">
            <a:avLst/>
          </a:prstGeom>
          <a:noFill/>
        </p:spPr>
        <p:txBody>
          <a:bodyPr wrap="square" rtlCol="0">
            <a:spAutoFit/>
          </a:bodyPr>
          <a:lstStyle/>
          <a:p>
            <a:r>
              <a:rPr lang="en-US" sz="4200" b="1" dirty="0" smtClean="0">
                <a:solidFill>
                  <a:srgbClr val="595959"/>
                </a:solidFill>
                <a:latin typeface="Arial"/>
                <a:cs typeface="Arial"/>
              </a:rPr>
              <a:t>Manage </a:t>
            </a:r>
          </a:p>
          <a:p>
            <a:r>
              <a:rPr lang="en-US" sz="4200" b="1" dirty="0" smtClean="0">
                <a:solidFill>
                  <a:srgbClr val="595959"/>
                </a:solidFill>
                <a:latin typeface="Arial"/>
                <a:cs typeface="Arial"/>
              </a:rPr>
              <a:t>Standard Activities: Try It!</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3510111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76400"/>
            <a:ext cx="8915400" cy="4953000"/>
          </a:xfrm>
        </p:spPr>
        <p:txBody>
          <a:bodyPr/>
          <a:lstStyle/>
          <a:p>
            <a:pPr marL="0" indent="0">
              <a:buNone/>
            </a:pPr>
            <a:r>
              <a:rPr lang="en-US" sz="2400" dirty="0" smtClean="0">
                <a:solidFill>
                  <a:srgbClr val="595959"/>
                </a:solidFill>
                <a:latin typeface="Arial"/>
                <a:cs typeface="Arial"/>
              </a:rPr>
              <a:t>There are three major types of users in Planview: </a:t>
            </a:r>
          </a:p>
          <a:p>
            <a:pPr lvl="1">
              <a:buFont typeface="Arial"/>
              <a:buChar char="•"/>
            </a:pPr>
            <a:r>
              <a:rPr lang="en-US" sz="2400" dirty="0" smtClean="0">
                <a:solidFill>
                  <a:srgbClr val="595959"/>
                </a:solidFill>
                <a:latin typeface="Arial"/>
                <a:cs typeface="Arial"/>
              </a:rPr>
              <a:t>Project managers</a:t>
            </a:r>
          </a:p>
          <a:p>
            <a:pPr lvl="1">
              <a:buFont typeface="Arial"/>
              <a:buChar char="•"/>
            </a:pPr>
            <a:r>
              <a:rPr lang="en-US" sz="2400" dirty="0" smtClean="0">
                <a:solidFill>
                  <a:srgbClr val="595959"/>
                </a:solidFill>
                <a:latin typeface="Arial"/>
                <a:cs typeface="Arial"/>
              </a:rPr>
              <a:t>Resource managers</a:t>
            </a:r>
          </a:p>
          <a:p>
            <a:pPr lvl="1">
              <a:buFont typeface="Arial"/>
              <a:buChar char="•"/>
            </a:pPr>
            <a:r>
              <a:rPr lang="en-US" sz="2400" dirty="0" smtClean="0">
                <a:solidFill>
                  <a:srgbClr val="595959"/>
                </a:solidFill>
                <a:latin typeface="Arial"/>
                <a:cs typeface="Arial"/>
              </a:rPr>
              <a:t>Team members</a:t>
            </a:r>
          </a:p>
        </p:txBody>
      </p:sp>
      <p:sp>
        <p:nvSpPr>
          <p:cNvPr id="5" name="TextBox 4"/>
          <p:cNvSpPr txBox="1"/>
          <p:nvPr/>
        </p:nvSpPr>
        <p:spPr>
          <a:xfrm>
            <a:off x="0" y="746125"/>
            <a:ext cx="9144000" cy="738664"/>
          </a:xfrm>
          <a:prstGeom prst="rect">
            <a:avLst/>
          </a:prstGeom>
          <a:noFill/>
        </p:spPr>
        <p:txBody>
          <a:bodyPr wrap="square" rtlCol="0">
            <a:spAutoFit/>
          </a:bodyPr>
          <a:lstStyle/>
          <a:p>
            <a:r>
              <a:rPr lang="en-US" sz="4200" b="1" dirty="0">
                <a:solidFill>
                  <a:srgbClr val="595959"/>
                </a:solidFill>
                <a:latin typeface="Arial"/>
                <a:cs typeface="Arial"/>
              </a:rPr>
              <a:t>I</a:t>
            </a:r>
            <a:r>
              <a:rPr lang="en-US" sz="4200" b="1" dirty="0" smtClean="0">
                <a:solidFill>
                  <a:srgbClr val="595959"/>
                </a:solidFill>
                <a:latin typeface="Arial"/>
                <a:cs typeface="Arial"/>
              </a:rPr>
              <a:t>ntro to Planview</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22275738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839200" cy="5257800"/>
          </a:xfrm>
        </p:spPr>
        <p:txBody>
          <a:bodyPr>
            <a:normAutofit/>
          </a:bodyPr>
          <a:lstStyle/>
          <a:p>
            <a:pPr>
              <a:buFont typeface="Wingdings" charset="2"/>
              <a:buChar char=""/>
            </a:pPr>
            <a:r>
              <a:rPr lang="en-US" sz="2400" dirty="0" smtClean="0">
                <a:solidFill>
                  <a:srgbClr val="595959"/>
                </a:solidFill>
                <a:latin typeface="Arial"/>
                <a:cs typeface="Arial"/>
              </a:rPr>
              <a:t>Intro to Planview</a:t>
            </a:r>
          </a:p>
          <a:p>
            <a:pPr>
              <a:buFont typeface="Wingdings" charset="2"/>
              <a:buChar char=""/>
            </a:pPr>
            <a:r>
              <a:rPr lang="en-US" sz="2400" dirty="0" smtClean="0">
                <a:solidFill>
                  <a:srgbClr val="595959"/>
                </a:solidFill>
                <a:latin typeface="Arial"/>
                <a:cs typeface="Arial"/>
              </a:rPr>
              <a:t>Login</a:t>
            </a:r>
          </a:p>
          <a:p>
            <a:pPr>
              <a:buFont typeface="Wingdings" charset="2"/>
              <a:buChar char=""/>
            </a:pPr>
            <a:r>
              <a:rPr lang="en-US" sz="2400" dirty="0" smtClean="0">
                <a:solidFill>
                  <a:srgbClr val="595959"/>
                </a:solidFill>
                <a:latin typeface="Arial"/>
                <a:cs typeface="Arial"/>
              </a:rPr>
              <a:t>Create a Work Portfolio</a:t>
            </a:r>
          </a:p>
          <a:p>
            <a:pPr>
              <a:buFont typeface="Wingdings" charset="2"/>
              <a:buChar char=""/>
            </a:pPr>
            <a:r>
              <a:rPr lang="en-US" sz="2400" dirty="0" smtClean="0">
                <a:solidFill>
                  <a:srgbClr val="595959"/>
                </a:solidFill>
                <a:latin typeface="Arial"/>
                <a:cs typeface="Arial"/>
              </a:rPr>
              <a:t>Create a Resource Portfolio</a:t>
            </a:r>
          </a:p>
          <a:p>
            <a:pPr>
              <a:buFont typeface="Wingdings" charset="2"/>
              <a:buChar char=""/>
            </a:pPr>
            <a:r>
              <a:rPr lang="en-US" sz="2400" dirty="0" smtClean="0">
                <a:solidFill>
                  <a:srgbClr val="595959"/>
                </a:solidFill>
                <a:latin typeface="Arial"/>
                <a:cs typeface="Arial"/>
              </a:rPr>
              <a:t>Grants</a:t>
            </a:r>
          </a:p>
          <a:p>
            <a:pPr>
              <a:buFont typeface="Wingdings" charset="2"/>
              <a:buChar char=""/>
            </a:pPr>
            <a:r>
              <a:rPr lang="en-US" sz="2400" dirty="0" smtClean="0">
                <a:solidFill>
                  <a:srgbClr val="595959"/>
                </a:solidFill>
                <a:latin typeface="Arial"/>
                <a:cs typeface="Arial"/>
              </a:rPr>
              <a:t>Update Resource Attributes</a:t>
            </a:r>
          </a:p>
          <a:p>
            <a:pPr>
              <a:buFont typeface="Wingdings" charset="2"/>
              <a:buChar char=""/>
            </a:pPr>
            <a:r>
              <a:rPr lang="en-US" sz="2400" dirty="0" smtClean="0">
                <a:solidFill>
                  <a:srgbClr val="595959"/>
                </a:solidFill>
                <a:latin typeface="Arial"/>
                <a:cs typeface="Arial"/>
              </a:rPr>
              <a:t>Manage Resources</a:t>
            </a:r>
          </a:p>
          <a:p>
            <a:pPr>
              <a:buFont typeface="Wingdings" charset="2"/>
              <a:buChar char="q"/>
            </a:pPr>
            <a:r>
              <a:rPr lang="en-US" sz="2400" dirty="0" smtClean="0">
                <a:solidFill>
                  <a:srgbClr val="760D30"/>
                </a:solidFill>
                <a:latin typeface="Arial"/>
                <a:cs typeface="Arial"/>
              </a:rPr>
              <a:t>Fill Out the Timesheet</a:t>
            </a:r>
          </a:p>
          <a:p>
            <a:pPr>
              <a:buFont typeface="Wingdings" charset="2"/>
              <a:buChar char="q"/>
            </a:pPr>
            <a:r>
              <a:rPr lang="en-US" sz="2400" dirty="0" smtClean="0">
                <a:solidFill>
                  <a:srgbClr val="595959"/>
                </a:solidFill>
                <a:latin typeface="Arial"/>
                <a:cs typeface="Arial"/>
              </a:rPr>
              <a:t>Manage </a:t>
            </a:r>
            <a:r>
              <a:rPr lang="en-US" sz="2400" dirty="0">
                <a:solidFill>
                  <a:srgbClr val="595959"/>
                </a:solidFill>
                <a:latin typeface="Arial"/>
                <a:cs typeface="Arial"/>
              </a:rPr>
              <a:t>E</a:t>
            </a:r>
            <a:r>
              <a:rPr lang="en-US" sz="2400" dirty="0" smtClean="0">
                <a:solidFill>
                  <a:srgbClr val="595959"/>
                </a:solidFill>
                <a:latin typeface="Arial"/>
                <a:cs typeface="Arial"/>
              </a:rPr>
              <a:t>stimated vs. Actual </a:t>
            </a:r>
            <a:r>
              <a:rPr lang="en-US" sz="2400" dirty="0">
                <a:solidFill>
                  <a:srgbClr val="595959"/>
                </a:solidFill>
                <a:latin typeface="Arial"/>
                <a:cs typeface="Arial"/>
              </a:rPr>
              <a:t>T</a:t>
            </a:r>
            <a:r>
              <a:rPr lang="en-US" sz="2400" dirty="0" smtClean="0">
                <a:solidFill>
                  <a:srgbClr val="595959"/>
                </a:solidFill>
                <a:latin typeface="Arial"/>
                <a:cs typeface="Arial"/>
              </a:rPr>
              <a:t>ime</a:t>
            </a:r>
          </a:p>
          <a:p>
            <a:endParaRPr lang="en-US" sz="2400" dirty="0" smtClean="0">
              <a:solidFill>
                <a:srgbClr val="595959"/>
              </a:solidFill>
              <a:latin typeface="Arial"/>
              <a:cs typeface="Arial"/>
            </a:endParaRPr>
          </a:p>
          <a:p>
            <a:endParaRPr lang="en-US" sz="2400" dirty="0">
              <a:solidFill>
                <a:srgbClr val="595959"/>
              </a:solidFill>
              <a:latin typeface="Arial"/>
              <a:cs typeface="Arial"/>
            </a:endParaRPr>
          </a:p>
        </p:txBody>
      </p:sp>
      <p:sp>
        <p:nvSpPr>
          <p:cNvPr id="8" name="TextBox 7"/>
          <p:cNvSpPr txBox="1"/>
          <p:nvPr/>
        </p:nvSpPr>
        <p:spPr>
          <a:xfrm>
            <a:off x="0" y="747236"/>
            <a:ext cx="9144000" cy="738664"/>
          </a:xfrm>
          <a:prstGeom prst="rect">
            <a:avLst/>
          </a:prstGeom>
          <a:noFill/>
        </p:spPr>
        <p:txBody>
          <a:bodyPr wrap="square" rtlCol="0">
            <a:spAutoFit/>
          </a:bodyPr>
          <a:lstStyle/>
          <a:p>
            <a:r>
              <a:rPr lang="en-US" sz="4200" b="1" dirty="0">
                <a:solidFill>
                  <a:srgbClr val="595959"/>
                </a:solidFill>
                <a:latin typeface="Arial"/>
                <a:cs typeface="Arial"/>
              </a:rPr>
              <a:t>A</a:t>
            </a:r>
            <a:r>
              <a:rPr lang="en-US" sz="4200" b="1" dirty="0" smtClean="0">
                <a:solidFill>
                  <a:srgbClr val="595959"/>
                </a:solidFill>
                <a:latin typeface="Arial"/>
                <a:cs typeface="Arial"/>
              </a:rPr>
              <a:t>genda</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30058270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65" y="1981200"/>
            <a:ext cx="9151165" cy="1688633"/>
          </a:xfrm>
        </p:spPr>
        <p:txBody>
          <a:bodyPr/>
          <a:lstStyle/>
          <a:p>
            <a:pPr algn="ctr"/>
            <a:r>
              <a:rPr lang="en-US" sz="4700" dirty="0" smtClean="0"/>
              <a:t>Fill Out the Timesheet</a:t>
            </a:r>
            <a:endParaRPr lang="en-US" sz="4700" dirty="0"/>
          </a:p>
        </p:txBody>
      </p:sp>
    </p:spTree>
    <p:extLst>
      <p:ext uri="{BB962C8B-B14F-4D97-AF65-F5344CB8AC3E}">
        <p14:creationId xmlns:p14="http://schemas.microsoft.com/office/powerpoint/2010/main" val="32907263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839200" cy="5105400"/>
          </a:xfrm>
        </p:spPr>
        <p:txBody>
          <a:bodyPr>
            <a:noAutofit/>
          </a:bodyPr>
          <a:lstStyle/>
          <a:p>
            <a:r>
              <a:rPr lang="en-US" sz="2400" dirty="0" smtClean="0">
                <a:solidFill>
                  <a:schemeClr val="tx1">
                    <a:lumMod val="65000"/>
                    <a:lumOff val="35000"/>
                  </a:schemeClr>
                </a:solidFill>
                <a:latin typeface="Arial"/>
                <a:cs typeface="Arial"/>
              </a:rPr>
              <a:t>Depending on your department’s business procedures, you and your staff may be required to document the number of hours spent on project work and standard activities.</a:t>
            </a:r>
            <a:endParaRPr lang="en-US" dirty="0">
              <a:solidFill>
                <a:schemeClr val="tx1">
                  <a:lumMod val="65000"/>
                  <a:lumOff val="35000"/>
                </a:schemeClr>
              </a:solidFill>
              <a:latin typeface="Arial"/>
              <a:cs typeface="Arial"/>
            </a:endParaRPr>
          </a:p>
        </p:txBody>
      </p:sp>
      <p:sp>
        <p:nvSpPr>
          <p:cNvPr id="6" name="TextBox 5"/>
          <p:cNvSpPr txBox="1"/>
          <p:nvPr/>
        </p:nvSpPr>
        <p:spPr>
          <a:xfrm>
            <a:off x="0" y="747236"/>
            <a:ext cx="9144000" cy="738664"/>
          </a:xfrm>
          <a:prstGeom prst="rect">
            <a:avLst/>
          </a:prstGeom>
          <a:noFill/>
        </p:spPr>
        <p:txBody>
          <a:bodyPr wrap="square" rtlCol="0">
            <a:spAutoFit/>
          </a:bodyPr>
          <a:lstStyle/>
          <a:p>
            <a:r>
              <a:rPr lang="en-US" sz="4200" b="1" dirty="0" smtClean="0">
                <a:solidFill>
                  <a:srgbClr val="595959"/>
                </a:solidFill>
                <a:latin typeface="Arial"/>
                <a:cs typeface="Arial"/>
              </a:rPr>
              <a:t>Fill Out the Timesheet: Concept</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1588012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47236"/>
            <a:ext cx="9144000" cy="738664"/>
          </a:xfrm>
          <a:prstGeom prst="rect">
            <a:avLst/>
          </a:prstGeom>
          <a:noFill/>
        </p:spPr>
        <p:txBody>
          <a:bodyPr wrap="square" rtlCol="0">
            <a:spAutoFit/>
          </a:bodyPr>
          <a:lstStyle/>
          <a:p>
            <a:r>
              <a:rPr lang="en-US" sz="4200" b="1" dirty="0" smtClean="0">
                <a:solidFill>
                  <a:srgbClr val="595959"/>
                </a:solidFill>
                <a:latin typeface="Arial"/>
                <a:cs typeface="Arial"/>
              </a:rPr>
              <a:t>Fill Out the Timesheet: Demo</a:t>
            </a:r>
            <a:endParaRPr lang="en-US" sz="4200" b="1" dirty="0">
              <a:solidFill>
                <a:srgbClr val="595959"/>
              </a:solidFill>
              <a:latin typeface="Arial"/>
              <a:cs typeface="Arial"/>
            </a:endParaRPr>
          </a:p>
        </p:txBody>
      </p:sp>
      <p:pic>
        <p:nvPicPr>
          <p:cNvPr id="4" name="Picture 3"/>
          <p:cNvPicPr>
            <a:picLocks noChangeAspect="1"/>
          </p:cNvPicPr>
          <p:nvPr/>
        </p:nvPicPr>
        <p:blipFill>
          <a:blip r:embed="rId3"/>
          <a:stretch>
            <a:fillRect/>
          </a:stretch>
        </p:blipFill>
        <p:spPr>
          <a:xfrm>
            <a:off x="533400" y="1758540"/>
            <a:ext cx="8077200" cy="2051460"/>
          </a:xfrm>
          <a:prstGeom prst="rect">
            <a:avLst/>
          </a:prstGeom>
          <a:ln>
            <a:solidFill>
              <a:srgbClr val="808080"/>
            </a:solidFill>
          </a:ln>
          <a:effectLst>
            <a:outerShdw blurRad="292100" dist="139700" dir="2700000" algn="tl" rotWithShape="0">
              <a:srgbClr val="333333">
                <a:alpha val="65000"/>
              </a:srgbClr>
            </a:outerShdw>
          </a:effectLst>
        </p:spPr>
      </p:pic>
      <p:grpSp>
        <p:nvGrpSpPr>
          <p:cNvPr id="8" name="Group 7"/>
          <p:cNvGrpSpPr/>
          <p:nvPr/>
        </p:nvGrpSpPr>
        <p:grpSpPr>
          <a:xfrm>
            <a:off x="2769089" y="4100286"/>
            <a:ext cx="3784111" cy="2452914"/>
            <a:chOff x="2845289" y="1738086"/>
            <a:chExt cx="3784111" cy="2452914"/>
          </a:xfrm>
        </p:grpSpPr>
        <p:pic>
          <p:nvPicPr>
            <p:cNvPr id="2" name="Picture 1"/>
            <p:cNvPicPr>
              <a:picLocks noChangeAspect="1"/>
            </p:cNvPicPr>
            <p:nvPr/>
          </p:nvPicPr>
          <p:blipFill rotWithShape="1">
            <a:blip r:embed="rId4"/>
            <a:srcRect t="8027"/>
            <a:stretch/>
          </p:blipFill>
          <p:spPr>
            <a:xfrm>
              <a:off x="2845289" y="1738086"/>
              <a:ext cx="3453423" cy="2452914"/>
            </a:xfrm>
            <a:prstGeom prst="rect">
              <a:avLst/>
            </a:prstGeom>
            <a:ln>
              <a:solidFill>
                <a:srgbClr val="808080"/>
              </a:solidFill>
            </a:ln>
            <a:effectLst>
              <a:outerShdw blurRad="292100" dist="139700" dir="2700000" algn="tl" rotWithShape="0">
                <a:srgbClr val="333333">
                  <a:alpha val="65000"/>
                </a:srgbClr>
              </a:outerShdw>
            </a:effectLst>
          </p:spPr>
        </p:pic>
        <p:cxnSp>
          <p:nvCxnSpPr>
            <p:cNvPr id="5" name="Straight Arrow Connector 4"/>
            <p:cNvCxnSpPr/>
            <p:nvPr/>
          </p:nvCxnSpPr>
          <p:spPr>
            <a:xfrm flipH="1">
              <a:off x="5943600" y="2105378"/>
              <a:ext cx="685800" cy="0"/>
            </a:xfrm>
            <a:prstGeom prst="straightConnector1">
              <a:avLst/>
            </a:prstGeom>
            <a:ln>
              <a:solidFill>
                <a:srgbClr val="FF0000"/>
              </a:solidFill>
              <a:tailEnd type="arrow"/>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17576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839200" cy="5105400"/>
          </a:xfrm>
        </p:spPr>
        <p:txBody>
          <a:bodyPr>
            <a:noAutofit/>
          </a:bodyPr>
          <a:lstStyle/>
          <a:p>
            <a:r>
              <a:rPr lang="en-US" sz="2400" dirty="0" smtClean="0">
                <a:solidFill>
                  <a:schemeClr val="tx1">
                    <a:lumMod val="65000"/>
                    <a:lumOff val="35000"/>
                  </a:schemeClr>
                </a:solidFill>
                <a:latin typeface="Arial"/>
                <a:cs typeface="Arial"/>
              </a:rPr>
              <a:t>Build a timesheet that includes standard activities, administrative duties, project work and maintenance of business.</a:t>
            </a:r>
            <a:br>
              <a:rPr lang="en-US" sz="2400" dirty="0" smtClean="0">
                <a:solidFill>
                  <a:schemeClr val="tx1">
                    <a:lumMod val="65000"/>
                    <a:lumOff val="35000"/>
                  </a:schemeClr>
                </a:solidFill>
                <a:latin typeface="Arial"/>
                <a:cs typeface="Arial"/>
              </a:rPr>
            </a:br>
            <a:endParaRPr lang="en-US" sz="2400" dirty="0" smtClean="0">
              <a:solidFill>
                <a:schemeClr val="tx1">
                  <a:lumMod val="65000"/>
                  <a:lumOff val="35000"/>
                </a:schemeClr>
              </a:solidFill>
              <a:latin typeface="Arial"/>
              <a:cs typeface="Arial"/>
            </a:endParaRPr>
          </a:p>
          <a:p>
            <a:r>
              <a:rPr lang="en-US" sz="2400" dirty="0" smtClean="0">
                <a:solidFill>
                  <a:schemeClr val="tx1">
                    <a:lumMod val="65000"/>
                    <a:lumOff val="35000"/>
                  </a:schemeClr>
                </a:solidFill>
                <a:latin typeface="Arial"/>
                <a:cs typeface="Arial"/>
              </a:rPr>
              <a:t>Go to the Resource Assignment Manager and fill out a timesheet for one of your team members.</a:t>
            </a:r>
            <a:br>
              <a:rPr lang="en-US" sz="2400" dirty="0" smtClean="0">
                <a:solidFill>
                  <a:schemeClr val="tx1">
                    <a:lumMod val="65000"/>
                    <a:lumOff val="35000"/>
                  </a:schemeClr>
                </a:solidFill>
                <a:latin typeface="Arial"/>
                <a:cs typeface="Arial"/>
              </a:rPr>
            </a:br>
            <a:endParaRPr lang="en-US" dirty="0">
              <a:solidFill>
                <a:schemeClr val="tx1">
                  <a:lumMod val="65000"/>
                  <a:lumOff val="35000"/>
                </a:schemeClr>
              </a:solidFill>
              <a:latin typeface="Arial"/>
              <a:cs typeface="Arial"/>
            </a:endParaRPr>
          </a:p>
        </p:txBody>
      </p:sp>
      <p:sp>
        <p:nvSpPr>
          <p:cNvPr id="6" name="TextBox 5"/>
          <p:cNvSpPr txBox="1"/>
          <p:nvPr/>
        </p:nvSpPr>
        <p:spPr>
          <a:xfrm>
            <a:off x="0" y="747236"/>
            <a:ext cx="9144000" cy="738664"/>
          </a:xfrm>
          <a:prstGeom prst="rect">
            <a:avLst/>
          </a:prstGeom>
          <a:noFill/>
        </p:spPr>
        <p:txBody>
          <a:bodyPr wrap="square" rtlCol="0">
            <a:spAutoFit/>
          </a:bodyPr>
          <a:lstStyle/>
          <a:p>
            <a:r>
              <a:rPr lang="en-US" sz="4200" b="1" dirty="0" smtClean="0">
                <a:solidFill>
                  <a:srgbClr val="595959"/>
                </a:solidFill>
                <a:latin typeface="Arial"/>
                <a:cs typeface="Arial"/>
              </a:rPr>
              <a:t>Fill Out the Timesheet: Try It!</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35283072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839200" cy="5257800"/>
          </a:xfrm>
        </p:spPr>
        <p:txBody>
          <a:bodyPr>
            <a:normAutofit/>
          </a:bodyPr>
          <a:lstStyle/>
          <a:p>
            <a:pPr>
              <a:buFont typeface="Wingdings" charset="2"/>
              <a:buChar char=""/>
            </a:pPr>
            <a:r>
              <a:rPr lang="en-US" sz="2400" dirty="0" smtClean="0">
                <a:solidFill>
                  <a:srgbClr val="595959"/>
                </a:solidFill>
                <a:latin typeface="Arial"/>
                <a:cs typeface="Arial"/>
              </a:rPr>
              <a:t>Intro to Planview</a:t>
            </a:r>
          </a:p>
          <a:p>
            <a:pPr>
              <a:buFont typeface="Wingdings" charset="2"/>
              <a:buChar char=""/>
            </a:pPr>
            <a:r>
              <a:rPr lang="en-US" sz="2400" dirty="0" smtClean="0">
                <a:solidFill>
                  <a:srgbClr val="595959"/>
                </a:solidFill>
                <a:latin typeface="Arial"/>
                <a:cs typeface="Arial"/>
              </a:rPr>
              <a:t>Login</a:t>
            </a:r>
          </a:p>
          <a:p>
            <a:pPr>
              <a:buFont typeface="Wingdings" charset="2"/>
              <a:buChar char=""/>
            </a:pPr>
            <a:r>
              <a:rPr lang="en-US" sz="2400" dirty="0" smtClean="0">
                <a:solidFill>
                  <a:srgbClr val="595959"/>
                </a:solidFill>
                <a:latin typeface="Arial"/>
                <a:cs typeface="Arial"/>
              </a:rPr>
              <a:t>Create a Work Portfolio</a:t>
            </a:r>
          </a:p>
          <a:p>
            <a:pPr>
              <a:buFont typeface="Wingdings" charset="2"/>
              <a:buChar char=""/>
            </a:pPr>
            <a:r>
              <a:rPr lang="en-US" sz="2400" dirty="0" smtClean="0">
                <a:solidFill>
                  <a:srgbClr val="595959"/>
                </a:solidFill>
                <a:latin typeface="Arial"/>
                <a:cs typeface="Arial"/>
              </a:rPr>
              <a:t>Create a Resource Portfolio</a:t>
            </a:r>
          </a:p>
          <a:p>
            <a:pPr>
              <a:buFont typeface="Wingdings" charset="2"/>
              <a:buChar char=""/>
            </a:pPr>
            <a:r>
              <a:rPr lang="en-US" sz="2400" dirty="0" smtClean="0">
                <a:solidFill>
                  <a:srgbClr val="595959"/>
                </a:solidFill>
                <a:latin typeface="Arial"/>
                <a:cs typeface="Arial"/>
              </a:rPr>
              <a:t>Grants</a:t>
            </a:r>
          </a:p>
          <a:p>
            <a:pPr>
              <a:buFont typeface="Wingdings" charset="2"/>
              <a:buChar char=""/>
            </a:pPr>
            <a:r>
              <a:rPr lang="en-US" sz="2400" dirty="0" smtClean="0">
                <a:solidFill>
                  <a:srgbClr val="595959"/>
                </a:solidFill>
                <a:latin typeface="Arial"/>
                <a:cs typeface="Arial"/>
              </a:rPr>
              <a:t>Update Resource Attributes</a:t>
            </a:r>
          </a:p>
          <a:p>
            <a:pPr>
              <a:buFont typeface="Wingdings" charset="2"/>
              <a:buChar char=""/>
            </a:pPr>
            <a:r>
              <a:rPr lang="en-US" sz="2400" dirty="0" smtClean="0">
                <a:solidFill>
                  <a:srgbClr val="595959"/>
                </a:solidFill>
                <a:latin typeface="Arial"/>
                <a:cs typeface="Arial"/>
              </a:rPr>
              <a:t>Manage Resources</a:t>
            </a:r>
          </a:p>
          <a:p>
            <a:pPr>
              <a:buFont typeface="Wingdings" charset="2"/>
              <a:buChar char=""/>
            </a:pPr>
            <a:r>
              <a:rPr lang="en-US" sz="2400" dirty="0" smtClean="0">
                <a:solidFill>
                  <a:srgbClr val="595959"/>
                </a:solidFill>
                <a:latin typeface="Arial"/>
                <a:cs typeface="Arial"/>
              </a:rPr>
              <a:t>Fill Out the Timesheet</a:t>
            </a:r>
          </a:p>
          <a:p>
            <a:pPr>
              <a:buFont typeface="Wingdings" charset="2"/>
              <a:buChar char="q"/>
            </a:pPr>
            <a:r>
              <a:rPr lang="en-US" sz="2400" dirty="0" smtClean="0">
                <a:solidFill>
                  <a:srgbClr val="760D30"/>
                </a:solidFill>
                <a:latin typeface="Arial"/>
                <a:cs typeface="Arial"/>
              </a:rPr>
              <a:t>Manage </a:t>
            </a:r>
            <a:r>
              <a:rPr lang="en-US" sz="2400" dirty="0">
                <a:solidFill>
                  <a:srgbClr val="760D30"/>
                </a:solidFill>
                <a:latin typeface="Arial"/>
                <a:cs typeface="Arial"/>
              </a:rPr>
              <a:t>E</a:t>
            </a:r>
            <a:r>
              <a:rPr lang="en-US" sz="2400" dirty="0" smtClean="0">
                <a:solidFill>
                  <a:srgbClr val="760D30"/>
                </a:solidFill>
                <a:latin typeface="Arial"/>
                <a:cs typeface="Arial"/>
              </a:rPr>
              <a:t>stimated vs. Actual </a:t>
            </a:r>
            <a:r>
              <a:rPr lang="en-US" sz="2400" dirty="0">
                <a:solidFill>
                  <a:srgbClr val="760D30"/>
                </a:solidFill>
                <a:latin typeface="Arial"/>
                <a:cs typeface="Arial"/>
              </a:rPr>
              <a:t>T</a:t>
            </a:r>
            <a:r>
              <a:rPr lang="en-US" sz="2400" dirty="0" smtClean="0">
                <a:solidFill>
                  <a:srgbClr val="760D30"/>
                </a:solidFill>
                <a:latin typeface="Arial"/>
                <a:cs typeface="Arial"/>
              </a:rPr>
              <a:t>ime</a:t>
            </a:r>
          </a:p>
          <a:p>
            <a:endParaRPr lang="en-US" sz="2400" dirty="0" smtClean="0">
              <a:solidFill>
                <a:srgbClr val="595959"/>
              </a:solidFill>
              <a:latin typeface="Arial"/>
              <a:cs typeface="Arial"/>
            </a:endParaRPr>
          </a:p>
          <a:p>
            <a:endParaRPr lang="en-US" sz="2400" dirty="0">
              <a:solidFill>
                <a:srgbClr val="595959"/>
              </a:solidFill>
              <a:latin typeface="Arial"/>
              <a:cs typeface="Arial"/>
            </a:endParaRPr>
          </a:p>
        </p:txBody>
      </p:sp>
      <p:sp>
        <p:nvSpPr>
          <p:cNvPr id="8" name="TextBox 7"/>
          <p:cNvSpPr txBox="1"/>
          <p:nvPr/>
        </p:nvSpPr>
        <p:spPr>
          <a:xfrm>
            <a:off x="0" y="747236"/>
            <a:ext cx="9144000" cy="738664"/>
          </a:xfrm>
          <a:prstGeom prst="rect">
            <a:avLst/>
          </a:prstGeom>
          <a:noFill/>
        </p:spPr>
        <p:txBody>
          <a:bodyPr wrap="square" rtlCol="0">
            <a:spAutoFit/>
          </a:bodyPr>
          <a:lstStyle/>
          <a:p>
            <a:r>
              <a:rPr lang="en-US" sz="4200" b="1" dirty="0">
                <a:solidFill>
                  <a:srgbClr val="595959"/>
                </a:solidFill>
                <a:latin typeface="Arial"/>
                <a:cs typeface="Arial"/>
              </a:rPr>
              <a:t>A</a:t>
            </a:r>
            <a:r>
              <a:rPr lang="en-US" sz="4200" b="1" dirty="0" smtClean="0">
                <a:solidFill>
                  <a:srgbClr val="595959"/>
                </a:solidFill>
                <a:latin typeface="Arial"/>
                <a:cs typeface="Arial"/>
              </a:rPr>
              <a:t>genda</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18791598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65" y="1981200"/>
            <a:ext cx="9151165" cy="1688633"/>
          </a:xfrm>
        </p:spPr>
        <p:txBody>
          <a:bodyPr/>
          <a:lstStyle/>
          <a:p>
            <a:pPr algn="ctr"/>
            <a:r>
              <a:rPr lang="en-US" sz="4700" dirty="0" smtClean="0"/>
              <a:t>Manage Estimated </a:t>
            </a:r>
            <a:br>
              <a:rPr lang="en-US" sz="4700" dirty="0" smtClean="0"/>
            </a:br>
            <a:r>
              <a:rPr lang="en-US" sz="4700" dirty="0" smtClean="0"/>
              <a:t>vs. Actual Time</a:t>
            </a:r>
            <a:endParaRPr lang="en-US" sz="4700" dirty="0"/>
          </a:p>
        </p:txBody>
      </p:sp>
    </p:spTree>
    <p:extLst>
      <p:ext uri="{BB962C8B-B14F-4D97-AF65-F5344CB8AC3E}">
        <p14:creationId xmlns:p14="http://schemas.microsoft.com/office/powerpoint/2010/main" val="1045385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839200" cy="5105400"/>
          </a:xfrm>
        </p:spPr>
        <p:txBody>
          <a:bodyPr>
            <a:noAutofit/>
          </a:bodyPr>
          <a:lstStyle/>
          <a:p>
            <a:r>
              <a:rPr lang="en-US" sz="2400" dirty="0" smtClean="0">
                <a:solidFill>
                  <a:schemeClr val="tx1">
                    <a:lumMod val="65000"/>
                    <a:lumOff val="35000"/>
                  </a:schemeClr>
                </a:solidFill>
                <a:latin typeface="Arial"/>
                <a:cs typeface="Arial"/>
              </a:rPr>
              <a:t>Being able to monitor the work your resources actually perform compared to the requested time from Project Managers is an important task.</a:t>
            </a:r>
            <a:br>
              <a:rPr lang="en-US" sz="2400" dirty="0" smtClean="0">
                <a:solidFill>
                  <a:schemeClr val="tx1">
                    <a:lumMod val="65000"/>
                    <a:lumOff val="35000"/>
                  </a:schemeClr>
                </a:solidFill>
                <a:latin typeface="Arial"/>
                <a:cs typeface="Arial"/>
              </a:rPr>
            </a:br>
            <a:endParaRPr lang="en-US" sz="2400" dirty="0" smtClean="0">
              <a:solidFill>
                <a:schemeClr val="tx1">
                  <a:lumMod val="65000"/>
                  <a:lumOff val="35000"/>
                </a:schemeClr>
              </a:solidFill>
              <a:latin typeface="Arial"/>
              <a:cs typeface="Arial"/>
            </a:endParaRPr>
          </a:p>
          <a:p>
            <a:r>
              <a:rPr lang="en-US" sz="2400" dirty="0" smtClean="0">
                <a:solidFill>
                  <a:schemeClr val="tx1">
                    <a:lumMod val="65000"/>
                    <a:lumOff val="35000"/>
                  </a:schemeClr>
                </a:solidFill>
                <a:latin typeface="Arial"/>
                <a:cs typeface="Arial"/>
              </a:rPr>
              <a:t>Over time, this function will allow UTO to better estimate the amount of time it will take to perform tasks.</a:t>
            </a:r>
            <a:endParaRPr lang="en-US" dirty="0">
              <a:solidFill>
                <a:schemeClr val="tx1">
                  <a:lumMod val="65000"/>
                  <a:lumOff val="35000"/>
                </a:schemeClr>
              </a:solidFill>
              <a:latin typeface="Arial"/>
              <a:cs typeface="Arial"/>
            </a:endParaRPr>
          </a:p>
        </p:txBody>
      </p:sp>
      <p:sp>
        <p:nvSpPr>
          <p:cNvPr id="6" name="TextBox 5"/>
          <p:cNvSpPr txBox="1"/>
          <p:nvPr/>
        </p:nvSpPr>
        <p:spPr>
          <a:xfrm>
            <a:off x="0" y="114300"/>
            <a:ext cx="9144000" cy="1384995"/>
          </a:xfrm>
          <a:prstGeom prst="rect">
            <a:avLst/>
          </a:prstGeom>
          <a:noFill/>
        </p:spPr>
        <p:txBody>
          <a:bodyPr wrap="square" rtlCol="0">
            <a:spAutoFit/>
          </a:bodyPr>
          <a:lstStyle/>
          <a:p>
            <a:r>
              <a:rPr lang="en-US" sz="4200" b="1" dirty="0" smtClean="0">
                <a:solidFill>
                  <a:srgbClr val="595959"/>
                </a:solidFill>
                <a:latin typeface="Arial"/>
                <a:cs typeface="Arial"/>
              </a:rPr>
              <a:t>Manage Estimated </a:t>
            </a:r>
          </a:p>
          <a:p>
            <a:r>
              <a:rPr lang="en-US" sz="4200" b="1" dirty="0" smtClean="0">
                <a:solidFill>
                  <a:srgbClr val="595959"/>
                </a:solidFill>
                <a:latin typeface="Arial"/>
                <a:cs typeface="Arial"/>
              </a:rPr>
              <a:t>vs. Actual Time: Concept</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69761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14300"/>
            <a:ext cx="9144000" cy="1384995"/>
          </a:xfrm>
          <a:prstGeom prst="rect">
            <a:avLst/>
          </a:prstGeom>
          <a:noFill/>
        </p:spPr>
        <p:txBody>
          <a:bodyPr wrap="square" rtlCol="0">
            <a:spAutoFit/>
          </a:bodyPr>
          <a:lstStyle/>
          <a:p>
            <a:r>
              <a:rPr lang="en-US" sz="4200" b="1" dirty="0" smtClean="0">
                <a:solidFill>
                  <a:srgbClr val="595959"/>
                </a:solidFill>
                <a:latin typeface="Arial"/>
                <a:cs typeface="Arial"/>
              </a:rPr>
              <a:t>Manage Estimated </a:t>
            </a:r>
          </a:p>
          <a:p>
            <a:r>
              <a:rPr lang="en-US" sz="4200" b="1" dirty="0" smtClean="0">
                <a:solidFill>
                  <a:srgbClr val="595959"/>
                </a:solidFill>
                <a:latin typeface="Arial"/>
                <a:cs typeface="Arial"/>
              </a:rPr>
              <a:t>vs. Actual Time: Demo</a:t>
            </a:r>
            <a:endParaRPr lang="en-US" sz="4200" b="1" dirty="0">
              <a:solidFill>
                <a:srgbClr val="595959"/>
              </a:solidFill>
              <a:latin typeface="Arial"/>
              <a:cs typeface="Arial"/>
            </a:endParaRPr>
          </a:p>
        </p:txBody>
      </p:sp>
      <p:pic>
        <p:nvPicPr>
          <p:cNvPr id="1026" name="Picture 2" descr="timeandbilli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3819079" cy="212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timeandbilli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362200"/>
            <a:ext cx="2971800" cy="374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47380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839200" cy="5105400"/>
          </a:xfrm>
        </p:spPr>
        <p:txBody>
          <a:bodyPr>
            <a:noAutofit/>
          </a:bodyPr>
          <a:lstStyle/>
          <a:p>
            <a:r>
              <a:rPr lang="en-US" sz="2400" dirty="0" smtClean="0">
                <a:solidFill>
                  <a:schemeClr val="tx1">
                    <a:lumMod val="65000"/>
                    <a:lumOff val="35000"/>
                  </a:schemeClr>
                </a:solidFill>
                <a:latin typeface="Arial"/>
                <a:cs typeface="Arial"/>
              </a:rPr>
              <a:t>Go into the Resource Assignment Manager and </a:t>
            </a:r>
            <a:r>
              <a:rPr lang="en-US" sz="2400" dirty="0" smtClean="0">
                <a:solidFill>
                  <a:schemeClr val="tx1">
                    <a:lumMod val="65000"/>
                    <a:lumOff val="35000"/>
                  </a:schemeClr>
                </a:solidFill>
                <a:latin typeface="Arial"/>
                <a:cs typeface="Arial"/>
              </a:rPr>
              <a:t>view </a:t>
            </a:r>
            <a:r>
              <a:rPr lang="en-US" sz="2400" dirty="0" smtClean="0">
                <a:solidFill>
                  <a:schemeClr val="tx1">
                    <a:lumMod val="65000"/>
                    <a:lumOff val="35000"/>
                  </a:schemeClr>
                </a:solidFill>
                <a:latin typeface="Arial"/>
                <a:cs typeface="Arial"/>
              </a:rPr>
              <a:t>your team members’ actual </a:t>
            </a:r>
            <a:r>
              <a:rPr lang="en-US" sz="2400" dirty="0" smtClean="0">
                <a:solidFill>
                  <a:schemeClr val="tx1">
                    <a:lumMod val="65000"/>
                    <a:lumOff val="35000"/>
                  </a:schemeClr>
                </a:solidFill>
                <a:latin typeface="Arial"/>
                <a:cs typeface="Arial"/>
              </a:rPr>
              <a:t>time.</a:t>
            </a:r>
            <a:endParaRPr lang="en-US" dirty="0">
              <a:solidFill>
                <a:schemeClr val="tx1">
                  <a:lumMod val="65000"/>
                  <a:lumOff val="35000"/>
                </a:schemeClr>
              </a:solidFill>
              <a:latin typeface="Arial"/>
              <a:cs typeface="Arial"/>
            </a:endParaRPr>
          </a:p>
        </p:txBody>
      </p:sp>
      <p:sp>
        <p:nvSpPr>
          <p:cNvPr id="6" name="TextBox 5"/>
          <p:cNvSpPr txBox="1"/>
          <p:nvPr/>
        </p:nvSpPr>
        <p:spPr>
          <a:xfrm>
            <a:off x="0" y="114300"/>
            <a:ext cx="9144000" cy="738664"/>
          </a:xfrm>
          <a:prstGeom prst="rect">
            <a:avLst/>
          </a:prstGeom>
          <a:noFill/>
        </p:spPr>
        <p:txBody>
          <a:bodyPr wrap="square" rtlCol="0">
            <a:spAutoFit/>
          </a:bodyPr>
          <a:lstStyle/>
          <a:p>
            <a:r>
              <a:rPr lang="en-US" sz="4200" b="1" dirty="0" smtClean="0">
                <a:solidFill>
                  <a:srgbClr val="595959"/>
                </a:solidFill>
                <a:latin typeface="Arial"/>
                <a:cs typeface="Arial"/>
              </a:rPr>
              <a:t>View Actual Time: </a:t>
            </a:r>
            <a:r>
              <a:rPr lang="en-US" sz="4200" b="1" dirty="0" smtClean="0">
                <a:solidFill>
                  <a:srgbClr val="595959"/>
                </a:solidFill>
                <a:latin typeface="Arial"/>
                <a:cs typeface="Arial"/>
              </a:rPr>
              <a:t>Try It!</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3884738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839200" cy="5257800"/>
          </a:xfrm>
        </p:spPr>
        <p:txBody>
          <a:bodyPr>
            <a:normAutofit/>
          </a:bodyPr>
          <a:lstStyle/>
          <a:p>
            <a:pPr>
              <a:buFont typeface="Wingdings" charset="2"/>
              <a:buChar char=""/>
            </a:pPr>
            <a:r>
              <a:rPr lang="en-US" sz="2400" dirty="0" smtClean="0">
                <a:solidFill>
                  <a:srgbClr val="595959"/>
                </a:solidFill>
                <a:latin typeface="Arial"/>
                <a:cs typeface="Arial"/>
              </a:rPr>
              <a:t>Intro to Planview</a:t>
            </a:r>
          </a:p>
          <a:p>
            <a:pPr>
              <a:buFont typeface="Wingdings" charset="2"/>
              <a:buChar char="q"/>
            </a:pPr>
            <a:r>
              <a:rPr lang="en-US" sz="2400" dirty="0" smtClean="0">
                <a:solidFill>
                  <a:srgbClr val="760D30"/>
                </a:solidFill>
                <a:latin typeface="Arial"/>
                <a:cs typeface="Arial"/>
              </a:rPr>
              <a:t>Login</a:t>
            </a:r>
          </a:p>
          <a:p>
            <a:pPr>
              <a:buFont typeface="Wingdings" charset="2"/>
              <a:buChar char="q"/>
            </a:pPr>
            <a:r>
              <a:rPr lang="en-US" sz="2400" dirty="0" smtClean="0">
                <a:solidFill>
                  <a:srgbClr val="595959"/>
                </a:solidFill>
                <a:latin typeface="Arial"/>
                <a:cs typeface="Arial"/>
              </a:rPr>
              <a:t>Create a Work Portfolio</a:t>
            </a:r>
          </a:p>
          <a:p>
            <a:pPr>
              <a:buFont typeface="Wingdings" charset="2"/>
              <a:buChar char="q"/>
            </a:pPr>
            <a:r>
              <a:rPr lang="en-US" sz="2400" dirty="0" smtClean="0">
                <a:solidFill>
                  <a:srgbClr val="595959"/>
                </a:solidFill>
                <a:latin typeface="Arial"/>
                <a:cs typeface="Arial"/>
              </a:rPr>
              <a:t>Create a Resource Portfolio</a:t>
            </a:r>
          </a:p>
          <a:p>
            <a:pPr>
              <a:buFont typeface="Wingdings" charset="2"/>
              <a:buChar char="q"/>
            </a:pPr>
            <a:r>
              <a:rPr lang="en-US" sz="2400" dirty="0" smtClean="0">
                <a:solidFill>
                  <a:srgbClr val="595959"/>
                </a:solidFill>
                <a:latin typeface="Arial"/>
                <a:cs typeface="Arial"/>
              </a:rPr>
              <a:t>Grants</a:t>
            </a:r>
          </a:p>
          <a:p>
            <a:pPr>
              <a:buFont typeface="Wingdings" charset="2"/>
              <a:buChar char="q"/>
            </a:pPr>
            <a:r>
              <a:rPr lang="en-US" sz="2400" dirty="0" smtClean="0">
                <a:solidFill>
                  <a:srgbClr val="595959"/>
                </a:solidFill>
                <a:latin typeface="Arial"/>
                <a:cs typeface="Arial"/>
              </a:rPr>
              <a:t>Update Resource Attributes</a:t>
            </a:r>
          </a:p>
          <a:p>
            <a:pPr>
              <a:buFont typeface="Wingdings" charset="2"/>
              <a:buChar char="q"/>
            </a:pPr>
            <a:r>
              <a:rPr lang="en-US" sz="2400" dirty="0" smtClean="0">
                <a:solidFill>
                  <a:srgbClr val="595959"/>
                </a:solidFill>
                <a:latin typeface="Arial"/>
                <a:cs typeface="Arial"/>
              </a:rPr>
              <a:t>Manage Resources</a:t>
            </a:r>
          </a:p>
          <a:p>
            <a:pPr>
              <a:buFont typeface="Wingdings" charset="2"/>
              <a:buChar char="q"/>
            </a:pPr>
            <a:r>
              <a:rPr lang="en-US" sz="2400" dirty="0" smtClean="0">
                <a:solidFill>
                  <a:srgbClr val="595959"/>
                </a:solidFill>
                <a:latin typeface="Arial"/>
                <a:cs typeface="Arial"/>
              </a:rPr>
              <a:t>Resolve Conflicts</a:t>
            </a:r>
          </a:p>
          <a:p>
            <a:pPr>
              <a:buFont typeface="Wingdings" charset="2"/>
              <a:buChar char="q"/>
            </a:pPr>
            <a:r>
              <a:rPr lang="en-US" sz="2400" dirty="0" smtClean="0">
                <a:solidFill>
                  <a:srgbClr val="595959"/>
                </a:solidFill>
                <a:latin typeface="Arial"/>
                <a:cs typeface="Arial"/>
              </a:rPr>
              <a:t>Fill Out the Timesheet</a:t>
            </a:r>
          </a:p>
          <a:p>
            <a:pPr>
              <a:buFont typeface="Wingdings" charset="2"/>
              <a:buChar char="q"/>
            </a:pPr>
            <a:r>
              <a:rPr lang="en-US" sz="2400" dirty="0" smtClean="0">
                <a:solidFill>
                  <a:srgbClr val="595959"/>
                </a:solidFill>
                <a:latin typeface="Arial"/>
                <a:cs typeface="Arial"/>
              </a:rPr>
              <a:t>Manage </a:t>
            </a:r>
            <a:r>
              <a:rPr lang="en-US" sz="2400" dirty="0">
                <a:solidFill>
                  <a:srgbClr val="595959"/>
                </a:solidFill>
                <a:latin typeface="Arial"/>
                <a:cs typeface="Arial"/>
              </a:rPr>
              <a:t>E</a:t>
            </a:r>
            <a:r>
              <a:rPr lang="en-US" sz="2400" dirty="0" smtClean="0">
                <a:solidFill>
                  <a:srgbClr val="595959"/>
                </a:solidFill>
                <a:latin typeface="Arial"/>
                <a:cs typeface="Arial"/>
              </a:rPr>
              <a:t>stimated vs. Actual </a:t>
            </a:r>
            <a:r>
              <a:rPr lang="en-US" sz="2400" dirty="0">
                <a:solidFill>
                  <a:srgbClr val="595959"/>
                </a:solidFill>
                <a:latin typeface="Arial"/>
                <a:cs typeface="Arial"/>
              </a:rPr>
              <a:t>T</a:t>
            </a:r>
            <a:r>
              <a:rPr lang="en-US" sz="2400" dirty="0" smtClean="0">
                <a:solidFill>
                  <a:srgbClr val="595959"/>
                </a:solidFill>
                <a:latin typeface="Arial"/>
                <a:cs typeface="Arial"/>
              </a:rPr>
              <a:t>ime</a:t>
            </a:r>
          </a:p>
          <a:p>
            <a:endParaRPr lang="en-US" sz="2400" dirty="0" smtClean="0">
              <a:solidFill>
                <a:srgbClr val="595959"/>
              </a:solidFill>
              <a:latin typeface="Arial"/>
              <a:cs typeface="Arial"/>
            </a:endParaRPr>
          </a:p>
          <a:p>
            <a:endParaRPr lang="en-US" sz="2400" dirty="0">
              <a:solidFill>
                <a:srgbClr val="595959"/>
              </a:solidFill>
              <a:latin typeface="Arial"/>
              <a:cs typeface="Arial"/>
            </a:endParaRPr>
          </a:p>
        </p:txBody>
      </p:sp>
      <p:sp>
        <p:nvSpPr>
          <p:cNvPr id="8" name="TextBox 7"/>
          <p:cNvSpPr txBox="1"/>
          <p:nvPr/>
        </p:nvSpPr>
        <p:spPr>
          <a:xfrm>
            <a:off x="0" y="747236"/>
            <a:ext cx="9144000" cy="738664"/>
          </a:xfrm>
          <a:prstGeom prst="rect">
            <a:avLst/>
          </a:prstGeom>
          <a:noFill/>
        </p:spPr>
        <p:txBody>
          <a:bodyPr wrap="square" rtlCol="0">
            <a:spAutoFit/>
          </a:bodyPr>
          <a:lstStyle/>
          <a:p>
            <a:r>
              <a:rPr lang="en-US" sz="4200" b="1" dirty="0">
                <a:solidFill>
                  <a:srgbClr val="595959"/>
                </a:solidFill>
                <a:latin typeface="Arial"/>
                <a:cs typeface="Arial"/>
              </a:rPr>
              <a:t>A</a:t>
            </a:r>
            <a:r>
              <a:rPr lang="en-US" sz="4200" b="1" dirty="0" smtClean="0">
                <a:solidFill>
                  <a:srgbClr val="595959"/>
                </a:solidFill>
                <a:latin typeface="Arial"/>
                <a:cs typeface="Arial"/>
              </a:rPr>
              <a:t>genda</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31551722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81200"/>
            <a:ext cx="8763000" cy="4114800"/>
          </a:xfrm>
        </p:spPr>
        <p:txBody>
          <a:bodyPr/>
          <a:lstStyle/>
          <a:p>
            <a:r>
              <a:rPr lang="en-US" sz="2400" dirty="0" smtClean="0">
                <a:solidFill>
                  <a:srgbClr val="595959"/>
                </a:solidFill>
                <a:latin typeface="Arial"/>
                <a:cs typeface="Arial"/>
              </a:rPr>
              <a:t>Email </a:t>
            </a:r>
            <a:r>
              <a:rPr lang="en-US" sz="2400" dirty="0" smtClean="0">
                <a:solidFill>
                  <a:srgbClr val="800000"/>
                </a:solidFill>
                <a:latin typeface="Arial"/>
                <a:cs typeface="Arial"/>
              </a:rPr>
              <a:t>ppmo@asu.edu </a:t>
            </a:r>
            <a:br>
              <a:rPr lang="en-US" sz="2400" dirty="0" smtClean="0">
                <a:solidFill>
                  <a:srgbClr val="800000"/>
                </a:solidFill>
                <a:latin typeface="Arial"/>
                <a:cs typeface="Arial"/>
              </a:rPr>
            </a:br>
            <a:endParaRPr lang="en-US" sz="2400" dirty="0" smtClean="0">
              <a:solidFill>
                <a:srgbClr val="800000"/>
              </a:solidFill>
              <a:latin typeface="Arial"/>
              <a:cs typeface="Arial"/>
            </a:endParaRPr>
          </a:p>
          <a:p>
            <a:r>
              <a:rPr lang="en-US" sz="2400" dirty="0">
                <a:solidFill>
                  <a:srgbClr val="595959"/>
                </a:solidFill>
                <a:latin typeface="Arial"/>
                <a:cs typeface="Arial"/>
              </a:rPr>
              <a:t>Check the website for </a:t>
            </a:r>
            <a:r>
              <a:rPr lang="en-US" sz="2400" dirty="0" smtClean="0">
                <a:solidFill>
                  <a:srgbClr val="595959"/>
                </a:solidFill>
                <a:latin typeface="Arial"/>
                <a:cs typeface="Arial"/>
              </a:rPr>
              <a:t>FAQs: </a:t>
            </a:r>
            <a:r>
              <a:rPr lang="en-US" sz="2400" dirty="0" smtClean="0">
                <a:solidFill>
                  <a:srgbClr val="800000"/>
                </a:solidFill>
                <a:latin typeface="Arial"/>
                <a:cs typeface="Arial"/>
              </a:rPr>
              <a:t>http://links.asu.edu/</a:t>
            </a:r>
            <a:r>
              <a:rPr lang="en-US" sz="2400" dirty="0" err="1" smtClean="0">
                <a:solidFill>
                  <a:srgbClr val="800000"/>
                </a:solidFill>
                <a:latin typeface="Arial"/>
                <a:cs typeface="Arial"/>
              </a:rPr>
              <a:t>ppmo</a:t>
            </a:r>
            <a:r>
              <a:rPr lang="en-US" sz="2400" dirty="0">
                <a:solidFill>
                  <a:srgbClr val="800000"/>
                </a:solidFill>
                <a:latin typeface="Arial"/>
                <a:cs typeface="Arial"/>
              </a:rPr>
              <a:t> </a:t>
            </a:r>
            <a:endParaRPr lang="en-US" sz="2400" dirty="0" smtClean="0">
              <a:solidFill>
                <a:srgbClr val="800000"/>
              </a:solidFill>
              <a:latin typeface="Arial"/>
              <a:cs typeface="Arial"/>
            </a:endParaRPr>
          </a:p>
          <a:p>
            <a:endParaRPr lang="en-US" sz="2400" dirty="0">
              <a:solidFill>
                <a:srgbClr val="800000"/>
              </a:solidFill>
              <a:latin typeface="Arial"/>
              <a:cs typeface="Arial"/>
            </a:endParaRPr>
          </a:p>
          <a:p>
            <a:r>
              <a:rPr lang="en-US" sz="2400" dirty="0" smtClean="0">
                <a:solidFill>
                  <a:srgbClr val="595959"/>
                </a:solidFill>
                <a:latin typeface="Arial"/>
                <a:cs typeface="Arial"/>
              </a:rPr>
              <a:t>Ongoing </a:t>
            </a:r>
            <a:r>
              <a:rPr lang="en-US" sz="2400" dirty="0">
                <a:solidFill>
                  <a:srgbClr val="595959"/>
                </a:solidFill>
                <a:latin typeface="Arial"/>
                <a:cs typeface="Arial"/>
              </a:rPr>
              <a:t>Training &amp; </a:t>
            </a:r>
            <a:r>
              <a:rPr lang="en-US" sz="2400" dirty="0" smtClean="0">
                <a:solidFill>
                  <a:srgbClr val="595959"/>
                </a:solidFill>
                <a:latin typeface="Arial"/>
                <a:cs typeface="Arial"/>
              </a:rPr>
              <a:t>Information</a:t>
            </a:r>
          </a:p>
          <a:p>
            <a:pPr lvl="1"/>
            <a:r>
              <a:rPr lang="en-US" sz="2400" dirty="0" smtClean="0">
                <a:solidFill>
                  <a:srgbClr val="800000"/>
                </a:solidFill>
                <a:latin typeface="Arial"/>
                <a:cs typeface="Arial"/>
              </a:rPr>
              <a:t>https</a:t>
            </a:r>
            <a:r>
              <a:rPr lang="en-US" sz="2400" dirty="0">
                <a:solidFill>
                  <a:srgbClr val="800000"/>
                </a:solidFill>
                <a:latin typeface="Arial"/>
                <a:cs typeface="Arial"/>
              </a:rPr>
              <a:t>://</a:t>
            </a:r>
            <a:r>
              <a:rPr lang="en-US" sz="2400" dirty="0" err="1" smtClean="0">
                <a:solidFill>
                  <a:srgbClr val="800000"/>
                </a:solidFill>
                <a:latin typeface="Arial"/>
                <a:cs typeface="Arial"/>
              </a:rPr>
              <a:t>www.planviewprisms.com</a:t>
            </a:r>
            <a:endParaRPr lang="en-US" sz="2400" dirty="0" smtClean="0">
              <a:solidFill>
                <a:srgbClr val="800000"/>
              </a:solidFill>
              <a:latin typeface="Arial"/>
              <a:cs typeface="Arial"/>
            </a:endParaRPr>
          </a:p>
          <a:p>
            <a:pPr lvl="1"/>
            <a:r>
              <a:rPr lang="en-US" sz="2400" dirty="0" smtClean="0">
                <a:solidFill>
                  <a:srgbClr val="595959"/>
                </a:solidFill>
                <a:latin typeface="Arial"/>
                <a:cs typeface="Arial"/>
              </a:rPr>
              <a:t>Separate </a:t>
            </a:r>
            <a:r>
              <a:rPr lang="en-US" sz="2400" dirty="0">
                <a:solidFill>
                  <a:srgbClr val="595959"/>
                </a:solidFill>
                <a:latin typeface="Arial"/>
                <a:cs typeface="Arial"/>
              </a:rPr>
              <a:t>ID and password (free) </a:t>
            </a:r>
            <a:r>
              <a:rPr lang="en-US" sz="2400" dirty="0" smtClean="0">
                <a:solidFill>
                  <a:srgbClr val="595959"/>
                </a:solidFill>
                <a:latin typeface="Arial"/>
                <a:cs typeface="Arial"/>
              </a:rPr>
              <a:t>required</a:t>
            </a:r>
            <a:endParaRPr lang="en-US" sz="2400" dirty="0" smtClean="0">
              <a:solidFill>
                <a:srgbClr val="800000"/>
              </a:solidFill>
              <a:latin typeface="Arial"/>
              <a:cs typeface="Arial"/>
            </a:endParaRPr>
          </a:p>
          <a:p>
            <a:endParaRPr lang="en-US" sz="2400" dirty="0" smtClean="0">
              <a:solidFill>
                <a:srgbClr val="595959"/>
              </a:solidFill>
              <a:latin typeface="Arial"/>
              <a:cs typeface="Arial"/>
            </a:endParaRPr>
          </a:p>
        </p:txBody>
      </p:sp>
      <p:sp>
        <p:nvSpPr>
          <p:cNvPr id="6" name="TextBox 5"/>
          <p:cNvSpPr txBox="1"/>
          <p:nvPr/>
        </p:nvSpPr>
        <p:spPr>
          <a:xfrm>
            <a:off x="0" y="746125"/>
            <a:ext cx="9144000" cy="738664"/>
          </a:xfrm>
          <a:prstGeom prst="rect">
            <a:avLst/>
          </a:prstGeom>
          <a:noFill/>
        </p:spPr>
        <p:txBody>
          <a:bodyPr wrap="square" rtlCol="0">
            <a:spAutoFit/>
          </a:bodyPr>
          <a:lstStyle/>
          <a:p>
            <a:r>
              <a:rPr lang="en-US" sz="4200" b="1" dirty="0" smtClean="0">
                <a:solidFill>
                  <a:srgbClr val="595959"/>
                </a:solidFill>
                <a:latin typeface="Arial"/>
                <a:cs typeface="Arial"/>
              </a:rPr>
              <a:t>Get Help</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4145753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65" y="1981200"/>
            <a:ext cx="9151165" cy="1688633"/>
          </a:xfrm>
        </p:spPr>
        <p:txBody>
          <a:bodyPr/>
          <a:lstStyle/>
          <a:p>
            <a:pPr algn="ctr"/>
            <a:r>
              <a:rPr lang="en-US" sz="4700" dirty="0" smtClean="0"/>
              <a:t>Login</a:t>
            </a:r>
            <a:endParaRPr lang="en-US" sz="4700" dirty="0"/>
          </a:p>
        </p:txBody>
      </p:sp>
    </p:spTree>
    <p:extLst>
      <p:ext uri="{BB962C8B-B14F-4D97-AF65-F5344CB8AC3E}">
        <p14:creationId xmlns:p14="http://schemas.microsoft.com/office/powerpoint/2010/main" val="1907234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05000"/>
            <a:ext cx="8610600" cy="4724400"/>
          </a:xfrm>
        </p:spPr>
        <p:txBody>
          <a:bodyPr/>
          <a:lstStyle/>
          <a:p>
            <a:pPr marL="0" indent="0">
              <a:buNone/>
            </a:pPr>
            <a:r>
              <a:rPr lang="en-US" sz="2400" b="1" dirty="0" smtClean="0">
                <a:solidFill>
                  <a:srgbClr val="595959"/>
                </a:solidFill>
                <a:latin typeface="Arial"/>
                <a:cs typeface="Arial"/>
              </a:rPr>
              <a:t>Request an </a:t>
            </a:r>
            <a:r>
              <a:rPr lang="en-US" sz="2400" b="1" dirty="0">
                <a:solidFill>
                  <a:srgbClr val="595959"/>
                </a:solidFill>
                <a:latin typeface="Arial"/>
                <a:cs typeface="Arial"/>
              </a:rPr>
              <a:t>A</a:t>
            </a:r>
            <a:r>
              <a:rPr lang="en-US" sz="2400" b="1" dirty="0" smtClean="0">
                <a:solidFill>
                  <a:srgbClr val="595959"/>
                </a:solidFill>
                <a:latin typeface="Arial"/>
                <a:cs typeface="Arial"/>
              </a:rPr>
              <a:t>ccount</a:t>
            </a:r>
            <a:endParaRPr lang="en-US" sz="2400" b="1" dirty="0">
              <a:solidFill>
                <a:srgbClr val="595959"/>
              </a:solidFill>
              <a:latin typeface="Arial"/>
              <a:cs typeface="Arial"/>
            </a:endParaRPr>
          </a:p>
          <a:p>
            <a:r>
              <a:rPr lang="en-US" sz="2400" dirty="0" smtClean="0">
                <a:solidFill>
                  <a:srgbClr val="595959"/>
                </a:solidFill>
                <a:latin typeface="Arial"/>
                <a:cs typeface="Arial"/>
              </a:rPr>
              <a:t>Email </a:t>
            </a:r>
            <a:r>
              <a:rPr lang="en-US" sz="2400" dirty="0" smtClean="0">
                <a:solidFill>
                  <a:srgbClr val="800000"/>
                </a:solidFill>
                <a:latin typeface="Arial"/>
                <a:cs typeface="Arial"/>
              </a:rPr>
              <a:t>ppmo@asu.edu </a:t>
            </a:r>
            <a:r>
              <a:rPr lang="en-US" sz="2400" dirty="0" smtClean="0">
                <a:solidFill>
                  <a:srgbClr val="595959"/>
                </a:solidFill>
                <a:latin typeface="Arial"/>
                <a:cs typeface="Arial"/>
              </a:rPr>
              <a:t>and request an account.</a:t>
            </a:r>
            <a:br>
              <a:rPr lang="en-US" sz="2400" dirty="0" smtClean="0">
                <a:solidFill>
                  <a:srgbClr val="595959"/>
                </a:solidFill>
                <a:latin typeface="Arial"/>
                <a:cs typeface="Arial"/>
              </a:rPr>
            </a:br>
            <a:endParaRPr lang="en-US" sz="2400" dirty="0" smtClean="0">
              <a:solidFill>
                <a:srgbClr val="595959"/>
              </a:solidFill>
              <a:latin typeface="Arial"/>
              <a:cs typeface="Arial"/>
            </a:endParaRPr>
          </a:p>
          <a:p>
            <a:pPr marL="0" indent="0">
              <a:buNone/>
            </a:pPr>
            <a:r>
              <a:rPr lang="en-US" sz="2400" b="1" dirty="0" smtClean="0">
                <a:solidFill>
                  <a:srgbClr val="595959"/>
                </a:solidFill>
                <a:latin typeface="Arial"/>
                <a:cs typeface="Arial"/>
              </a:rPr>
              <a:t>Login to </a:t>
            </a:r>
            <a:r>
              <a:rPr lang="en-US" sz="2400" b="1" dirty="0">
                <a:solidFill>
                  <a:srgbClr val="595959"/>
                </a:solidFill>
                <a:latin typeface="Arial"/>
                <a:cs typeface="Arial"/>
              </a:rPr>
              <a:t>P</a:t>
            </a:r>
            <a:r>
              <a:rPr lang="en-US" sz="2400" b="1" dirty="0" smtClean="0">
                <a:solidFill>
                  <a:srgbClr val="595959"/>
                </a:solidFill>
                <a:latin typeface="Arial"/>
                <a:cs typeface="Arial"/>
              </a:rPr>
              <a:t>roduction</a:t>
            </a:r>
          </a:p>
          <a:p>
            <a:r>
              <a:rPr lang="en-US" sz="2400" dirty="0" smtClean="0">
                <a:solidFill>
                  <a:srgbClr val="800000"/>
                </a:solidFill>
                <a:latin typeface="Arial"/>
                <a:cs typeface="Arial"/>
              </a:rPr>
              <a:t>https://</a:t>
            </a:r>
            <a:r>
              <a:rPr lang="en-US" sz="2400" dirty="0" err="1" smtClean="0">
                <a:solidFill>
                  <a:srgbClr val="800000"/>
                </a:solidFill>
                <a:latin typeface="Arial"/>
                <a:cs typeface="Arial"/>
              </a:rPr>
              <a:t>asu.edu</a:t>
            </a:r>
            <a:r>
              <a:rPr lang="en-US" sz="2400" dirty="0" smtClean="0">
                <a:solidFill>
                  <a:srgbClr val="800000"/>
                </a:solidFill>
                <a:latin typeface="Arial"/>
                <a:cs typeface="Arial"/>
              </a:rPr>
              <a:t>/</a:t>
            </a:r>
            <a:r>
              <a:rPr lang="en-US" sz="2400" dirty="0" err="1" smtClean="0">
                <a:solidFill>
                  <a:srgbClr val="800000"/>
                </a:solidFill>
                <a:latin typeface="Arial"/>
                <a:cs typeface="Arial"/>
              </a:rPr>
              <a:t>planview</a:t>
            </a:r>
            <a:endParaRPr lang="en-US" sz="2400" dirty="0">
              <a:solidFill>
                <a:srgbClr val="800000"/>
              </a:solidFill>
              <a:latin typeface="Arial"/>
              <a:cs typeface="Arial"/>
            </a:endParaRPr>
          </a:p>
          <a:p>
            <a:r>
              <a:rPr lang="en-US" sz="2400" dirty="0" smtClean="0">
                <a:solidFill>
                  <a:srgbClr val="595959"/>
                </a:solidFill>
                <a:latin typeface="Arial"/>
                <a:cs typeface="Arial"/>
              </a:rPr>
              <a:t>Login with your ASURITE </a:t>
            </a:r>
            <a:br>
              <a:rPr lang="en-US" sz="2400" dirty="0" smtClean="0">
                <a:solidFill>
                  <a:srgbClr val="595959"/>
                </a:solidFill>
                <a:latin typeface="Arial"/>
                <a:cs typeface="Arial"/>
              </a:rPr>
            </a:br>
            <a:r>
              <a:rPr lang="en-US" sz="2400" dirty="0" err="1" smtClean="0">
                <a:solidFill>
                  <a:srgbClr val="595959"/>
                </a:solidFill>
                <a:latin typeface="Arial"/>
                <a:cs typeface="Arial"/>
              </a:rPr>
              <a:t>UserID</a:t>
            </a:r>
            <a:r>
              <a:rPr lang="en-US" sz="2400" dirty="0" smtClean="0">
                <a:solidFill>
                  <a:srgbClr val="595959"/>
                </a:solidFill>
                <a:latin typeface="Arial"/>
                <a:cs typeface="Arial"/>
              </a:rPr>
              <a:t> &amp; password</a:t>
            </a:r>
            <a:br>
              <a:rPr lang="en-US" sz="2400" dirty="0" smtClean="0">
                <a:solidFill>
                  <a:srgbClr val="595959"/>
                </a:solidFill>
                <a:latin typeface="Arial"/>
                <a:cs typeface="Arial"/>
              </a:rPr>
            </a:br>
            <a:endParaRPr lang="en-US" sz="2400" dirty="0" smtClean="0">
              <a:solidFill>
                <a:srgbClr val="595959"/>
              </a:solidFill>
              <a:latin typeface="Arial"/>
              <a:cs typeface="Arial"/>
            </a:endParaRPr>
          </a:p>
        </p:txBody>
      </p:sp>
      <p:sp>
        <p:nvSpPr>
          <p:cNvPr id="6" name="TextBox 5"/>
          <p:cNvSpPr txBox="1"/>
          <p:nvPr/>
        </p:nvSpPr>
        <p:spPr>
          <a:xfrm>
            <a:off x="0" y="746125"/>
            <a:ext cx="9144000" cy="738664"/>
          </a:xfrm>
          <a:prstGeom prst="rect">
            <a:avLst/>
          </a:prstGeom>
          <a:noFill/>
        </p:spPr>
        <p:txBody>
          <a:bodyPr wrap="square" rtlCol="0">
            <a:spAutoFit/>
          </a:bodyPr>
          <a:lstStyle/>
          <a:p>
            <a:r>
              <a:rPr lang="en-US" sz="4200" b="1" dirty="0" smtClean="0">
                <a:solidFill>
                  <a:srgbClr val="595959"/>
                </a:solidFill>
                <a:latin typeface="Arial"/>
                <a:cs typeface="Arial"/>
              </a:rPr>
              <a:t>Login: Concept</a:t>
            </a:r>
            <a:endParaRPr lang="en-US" sz="4200" b="1" dirty="0">
              <a:solidFill>
                <a:srgbClr val="595959"/>
              </a:solidFill>
              <a:latin typeface="Arial"/>
              <a:cs typeface="Arial"/>
            </a:endParaRPr>
          </a:p>
        </p:txBody>
      </p:sp>
      <p:pic>
        <p:nvPicPr>
          <p:cNvPr id="2" name="Picture 1"/>
          <p:cNvPicPr>
            <a:picLocks noChangeAspect="1"/>
          </p:cNvPicPr>
          <p:nvPr/>
        </p:nvPicPr>
        <p:blipFill>
          <a:blip r:embed="rId2"/>
          <a:stretch>
            <a:fillRect/>
          </a:stretch>
        </p:blipFill>
        <p:spPr>
          <a:xfrm>
            <a:off x="4724400" y="3276600"/>
            <a:ext cx="3819779" cy="2857500"/>
          </a:xfrm>
          <a:prstGeom prst="rect">
            <a:avLst/>
          </a:prstGeom>
          <a:ln>
            <a:solidFill>
              <a:schemeClr val="bg2"/>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8917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05000"/>
            <a:ext cx="8610600" cy="4724400"/>
          </a:xfrm>
        </p:spPr>
        <p:txBody>
          <a:bodyPr/>
          <a:lstStyle/>
          <a:p>
            <a:r>
              <a:rPr lang="en-US" sz="2400" dirty="0" smtClean="0">
                <a:solidFill>
                  <a:srgbClr val="595959"/>
                </a:solidFill>
                <a:latin typeface="Arial"/>
                <a:cs typeface="Arial"/>
              </a:rPr>
              <a:t>Log into the training environment</a:t>
            </a:r>
          </a:p>
          <a:p>
            <a:r>
              <a:rPr lang="en-US" sz="2400" dirty="0" smtClean="0">
                <a:solidFill>
                  <a:srgbClr val="595959"/>
                </a:solidFill>
                <a:latin typeface="Arial"/>
                <a:cs typeface="Arial"/>
              </a:rPr>
              <a:t>Visit </a:t>
            </a:r>
            <a:r>
              <a:rPr lang="en-US" sz="2400" dirty="0" smtClean="0">
                <a:solidFill>
                  <a:srgbClr val="760D30"/>
                </a:solidFill>
                <a:latin typeface="Arial"/>
                <a:cs typeface="Arial"/>
              </a:rPr>
              <a:t>https://</a:t>
            </a:r>
            <a:r>
              <a:rPr lang="en-US" sz="2400" dirty="0" err="1" smtClean="0">
                <a:solidFill>
                  <a:srgbClr val="760D30"/>
                </a:solidFill>
                <a:latin typeface="Arial"/>
                <a:cs typeface="Arial"/>
              </a:rPr>
              <a:t>links.asu.edu</a:t>
            </a:r>
            <a:r>
              <a:rPr lang="en-US" sz="2400" dirty="0" smtClean="0">
                <a:solidFill>
                  <a:srgbClr val="760D30"/>
                </a:solidFill>
                <a:latin typeface="Arial"/>
                <a:cs typeface="Arial"/>
              </a:rPr>
              <a:t>/</a:t>
            </a:r>
            <a:r>
              <a:rPr lang="en-US" sz="2400" dirty="0" err="1" smtClean="0">
                <a:solidFill>
                  <a:srgbClr val="760D30"/>
                </a:solidFill>
                <a:latin typeface="Arial"/>
                <a:cs typeface="Arial"/>
              </a:rPr>
              <a:t>pvtrain</a:t>
            </a:r>
            <a:endParaRPr lang="en-US" sz="2400" dirty="0" smtClean="0">
              <a:solidFill>
                <a:srgbClr val="760D30"/>
              </a:solidFill>
              <a:latin typeface="Arial"/>
              <a:cs typeface="Arial"/>
            </a:endParaRPr>
          </a:p>
          <a:p>
            <a:r>
              <a:rPr lang="en-US" sz="2400" dirty="0" smtClean="0">
                <a:solidFill>
                  <a:srgbClr val="595959"/>
                </a:solidFill>
                <a:latin typeface="Arial"/>
                <a:cs typeface="Arial"/>
              </a:rPr>
              <a:t>Pull down the list of environments and select AUTRAIN</a:t>
            </a:r>
          </a:p>
          <a:p>
            <a:r>
              <a:rPr lang="en-US" sz="2400" dirty="0" smtClean="0">
                <a:solidFill>
                  <a:srgbClr val="595959"/>
                </a:solidFill>
                <a:latin typeface="Arial"/>
                <a:cs typeface="Arial"/>
              </a:rPr>
              <a:t>Log in as </a:t>
            </a:r>
            <a:r>
              <a:rPr lang="en-US" sz="2400" dirty="0" err="1" smtClean="0">
                <a:solidFill>
                  <a:srgbClr val="595959"/>
                </a:solidFill>
                <a:latin typeface="Arial"/>
                <a:cs typeface="Arial"/>
              </a:rPr>
              <a:t>rm</a:t>
            </a:r>
            <a:r>
              <a:rPr lang="en-US" sz="2400" dirty="0" smtClean="0">
                <a:solidFill>
                  <a:srgbClr val="595959"/>
                </a:solidFill>
                <a:latin typeface="Arial"/>
                <a:cs typeface="Arial"/>
              </a:rPr>
              <a:t>#</a:t>
            </a:r>
          </a:p>
          <a:p>
            <a:r>
              <a:rPr lang="en-US" sz="2400" dirty="0" smtClean="0">
                <a:solidFill>
                  <a:srgbClr val="595959"/>
                </a:solidFill>
                <a:latin typeface="Arial"/>
                <a:cs typeface="Arial"/>
              </a:rPr>
              <a:t>Your password is the lowercase version of your username</a:t>
            </a:r>
          </a:p>
        </p:txBody>
      </p:sp>
      <p:sp>
        <p:nvSpPr>
          <p:cNvPr id="6" name="TextBox 5"/>
          <p:cNvSpPr txBox="1"/>
          <p:nvPr/>
        </p:nvSpPr>
        <p:spPr>
          <a:xfrm>
            <a:off x="0" y="746125"/>
            <a:ext cx="9144000" cy="738664"/>
          </a:xfrm>
          <a:prstGeom prst="rect">
            <a:avLst/>
          </a:prstGeom>
          <a:noFill/>
        </p:spPr>
        <p:txBody>
          <a:bodyPr wrap="square" rtlCol="0">
            <a:spAutoFit/>
          </a:bodyPr>
          <a:lstStyle/>
          <a:p>
            <a:r>
              <a:rPr lang="en-US" sz="4200" b="1" dirty="0" smtClean="0">
                <a:solidFill>
                  <a:srgbClr val="595959"/>
                </a:solidFill>
                <a:latin typeface="Arial"/>
                <a:cs typeface="Arial"/>
              </a:rPr>
              <a:t>Login: Try It!</a:t>
            </a:r>
            <a:endParaRPr lang="en-US" sz="4200" b="1" dirty="0">
              <a:solidFill>
                <a:srgbClr val="595959"/>
              </a:solidFill>
              <a:latin typeface="Arial"/>
              <a:cs typeface="Arial"/>
            </a:endParaRPr>
          </a:p>
        </p:txBody>
      </p:sp>
    </p:spTree>
    <p:extLst>
      <p:ext uri="{BB962C8B-B14F-4D97-AF65-F5344CB8AC3E}">
        <p14:creationId xmlns:p14="http://schemas.microsoft.com/office/powerpoint/2010/main" val="38379508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lanview Rollout Training&amp;quot;&quot;/&gt;&lt;property id=&quot;20307&quot; value=&quot;256&quot;/&gt;&lt;/object&gt;&lt;object type=&quot;3&quot; unique_id=&quot;10098&quot;&gt;&lt;property id=&quot;20148&quot; value=&quot;5&quot;/&gt;&lt;property id=&quot;20300&quot; value=&quot;Slide 3 - &amp;quot;Agenda&amp;quot;&quot;/&gt;&lt;property id=&quot;20307&quot; value=&quot;279&quot;/&gt;&lt;/object&gt;&lt;object type=&quot;3&quot; unique_id=&quot;10100&quot;&gt;&lt;property id=&quot;20148&quot; value=&quot;5&quot;/&gt;&lt;property id=&quot;20300&quot; value=&quot;Slide 4 - &amp;quot;What is Planview?&amp;quot;&quot;/&gt;&lt;property id=&quot;20307&quot; value=&quot;259&quot;/&gt;&lt;/object&gt;&lt;object type=&quot;3&quot; unique_id=&quot;10101&quot;&gt;&lt;property id=&quot;20148&quot; value=&quot;5&quot;/&gt;&lt;property id=&quot;20300&quot; value=&quot;Slide 8 - &amp;quot;Vocabulary and Concepts&amp;quot;&quot;/&gt;&lt;property id=&quot;20307&quot; value=&quot;260&quot;/&gt;&lt;/object&gt;&lt;object type=&quot;3&quot; unique_id=&quot;10102&quot;&gt;&lt;property id=&quot;20148&quot; value=&quot;5&quot;/&gt;&lt;property id=&quot;20300&quot; value=&quot;Slide 12 - &amp;quot;Portfolios&amp;quot;&quot;/&gt;&lt;property id=&quot;20307&quot; value=&quot;261&quot;/&gt;&lt;/object&gt;&lt;object type=&quot;3&quot; unique_id=&quot;10103&quot;&gt;&lt;property id=&quot;20148&quot; value=&quot;5&quot;/&gt;&lt;property id=&quot;20300&quot; value=&quot;Slide 18 - &amp;quot;Resources&amp;quot;&quot;/&gt;&lt;property id=&quot;20307&quot; value=&quot;264&quot;/&gt;&lt;/object&gt;&lt;object type=&quot;3&quot; unique_id=&quot;10108&quot;&gt;&lt;property id=&quot;20148&quot; value=&quot;5&quot;/&gt;&lt;property id=&quot;20300&quot; value=&quot;Slide 16 - &amp;quot;Skills&amp;quot;&quot;/&gt;&lt;property id=&quot;20307&quot; value=&quot;269&quot;/&gt;&lt;/object&gt;&lt;object type=&quot;3&quot; unique_id=&quot;10109&quot;&gt;&lt;property id=&quot;20148&quot; value=&quot;5&quot;/&gt;&lt;property id=&quot;20300&quot; value=&quot;Slide 17 - &amp;quot;Roles&amp;quot;&quot;/&gt;&lt;property id=&quot;20307&quot; value=&quot;270&quot;/&gt;&lt;/object&gt;&lt;object type=&quot;3&quot; unique_id=&quot;10111&quot;&gt;&lt;property id=&quot;20148&quot; value=&quot;5&quot;/&gt;&lt;property id=&quot;20300&quot; value=&quot;Slide 20 - &amp;quot;Time Reports&amp;quot;&quot;/&gt;&lt;property id=&quot;20307&quot; value=&quot;272&quot;/&gt;&lt;/object&gt;&lt;object type=&quot;3&quot; unique_id=&quot;10113&quot;&gt;&lt;property id=&quot;20148&quot; value=&quot;5&quot;/&gt;&lt;property id=&quot;20300&quot; value=&quot;Slide 23 - &amp;quot;Procedures: Login&amp;quot;&quot;/&gt;&lt;property id=&quot;20307&quot; value=&quot;262&quot;/&gt;&lt;/object&gt;&lt;object type=&quot;3&quot; unique_id=&quot;10114&quot;&gt;&lt;property id=&quot;20148&quot; value=&quot;5&quot;/&gt;&lt;property id=&quot;20300&quot; value=&quot;Slide 26 - &amp;quot;Set up Work Portfolio&amp;quot;&quot;/&gt;&lt;property id=&quot;20307&quot; value=&quot;263&quot;/&gt;&lt;/object&gt;&lt;object type=&quot;3&quot; unique_id=&quot;10115&quot;&gt;&lt;property id=&quot;20148&quot; value=&quot;5&quot;/&gt;&lt;property id=&quot;20300&quot; value=&quot;Slide 29 - &amp;quot;Exercise: Set up Work Portfolio&amp;quot;&quot;/&gt;&lt;property id=&quot;20307&quot; value=&quot;274&quot;/&gt;&lt;/object&gt;&lt;object type=&quot;3&quot; unique_id=&quot;10116&quot;&gt;&lt;property id=&quot;20148&quot; value=&quot;5&quot;/&gt;&lt;property id=&quot;20300&quot; value=&quot;Slide 32 - &amp;quot;Procedures&amp;quot;&quot;/&gt;&lt;property id=&quot;20307&quot; value=&quot;275&quot;/&gt;&lt;/object&gt;&lt;object type=&quot;3&quot; unique_id=&quot;10117&quot;&gt;&lt;property id=&quot;20148&quot; value=&quot;5&quot;/&gt;&lt;property id=&quot;20300&quot; value=&quot;Slide 35 - &amp;quot;Exercise: Find your charter / status&amp;quot;&quot;/&gt;&lt;property id=&quot;20307&quot; value=&quot;276&quot;/&gt;&lt;/object&gt;&lt;object type=&quot;3&quot; unique_id=&quot;10119&quot;&gt;&lt;property id=&quot;20148&quot; value=&quot;5&quot;/&gt;&lt;property id=&quot;20300&quot; value=&quot;Slide 38 - &amp;quot;Get Help&amp;quot;&quot;/&gt;&lt;property id=&quot;20307&quot; value=&quot;278&quot;/&gt;&lt;/object&gt;&lt;object type=&quot;3&quot; unique_id=&quot;10302&quot;&gt;&lt;property id=&quot;20148&quot; value=&quot;5&quot;/&gt;&lt;property id=&quot;20300&quot; value=&quot;Slide 6 - &amp;quot;Who Uses PlanView?&amp;quot;&quot;/&gt;&lt;property id=&quot;20307&quot; value=&quot;280&quot;/&gt;&lt;/object&gt;&lt;object type=&quot;3&quot; unique_id=&quot;10384&quot;&gt;&lt;property id=&quot;20148&quot; value=&quot;5&quot;/&gt;&lt;property id=&quot;20300&quot; value=&quot;Slide 5 - &amp;quot;Why Use PlanView?&amp;quot;&quot;/&gt;&lt;property id=&quot;20307&quot; value=&quot;281&quot;/&gt;&lt;/object&gt;&lt;object type=&quot;3&quot; unique_id=&quot;10385&quot;&gt;&lt;property id=&quot;20148&quot; value=&quot;5&quot;/&gt;&lt;property id=&quot;20300&quot; value=&quot;Slide 19 - &amp;quot;Resources&amp;quot;&quot;/&gt;&lt;property id=&quot;20307&quot; value=&quot;285&quot;/&gt;&lt;/object&gt;&lt;object type=&quot;3&quot; unique_id=&quot;10496&quot;&gt;&lt;property id=&quot;20148&quot; value=&quot;5&quot;/&gt;&lt;property id=&quot;20300&quot; value=&quot;Slide 7 - &amp;quot;Project Work &amp;#x0D;&amp;#x0A;Flow&amp;#x0D;&amp;#x0A;&amp;quot;&quot;/&gt;&lt;property id=&quot;20307&quot; value=&quot;290&quot;/&gt;&lt;/object&gt;&lt;object type=&quot;3&quot; unique_id=&quot;10497&quot;&gt;&lt;property id=&quot;20148&quot; value=&quot;5&quot;/&gt;&lt;property id=&quot;20300&quot; value=&quot;Slide 9 - &amp;quot;Charter&amp;quot;&quot;/&gt;&lt;property id=&quot;20307&quot; value=&quot;289&quot;/&gt;&lt;/object&gt;&lt;object type=&quot;3&quot; unique_id=&quot;10786&quot;&gt;&lt;property id=&quot;20148&quot; value=&quot;5&quot;/&gt;&lt;property id=&quot;20300&quot; value=&quot;Slide 22 - &amp;quot;Request a Charter: UTO PPMO&amp;quot;&quot;/&gt;&lt;property id=&quot;20307&quot; value=&quot;293&quot;/&gt;&lt;/object&gt;&lt;object type=&quot;3&quot; unique_id=&quot;10787&quot;&gt;&lt;property id=&quot;20148&quot; value=&quot;5&quot;/&gt;&lt;property id=&quot;20300&quot; value=&quot;Slide 24 - &amp;quot;Change your Password&amp;quot;&quot;/&gt;&lt;property id=&quot;20307&quot; value=&quot;291&quot;/&gt;&lt;/object&gt;&lt;object type=&quot;3&quot; unique_id=&quot;10788&quot;&gt;&lt;property id=&quot;20148&quot; value=&quot;5&quot;/&gt;&lt;property id=&quot;20300&quot; value=&quot;Slide 27 - &amp;quot;Procedures: Set up Portfolio&amp;quot;&quot;/&gt;&lt;property id=&quot;20307&quot; value=&quot;292&quot;/&gt;&lt;/object&gt;&lt;object type=&quot;3&quot; unique_id=&quot;10789&quot;&gt;&lt;property id=&quot;20148&quot; value=&quot;5&quot;/&gt;&lt;property id=&quot;20300&quot; value=&quot;Slide 28 - &amp;quot;Procedures: Set up Portfolio&amp;quot;&quot;/&gt;&lt;property id=&quot;20307&quot; value=&quot;294&quot;/&gt;&lt;/object&gt;&lt;object type=&quot;3&quot; unique_id=&quot;10996&quot;&gt;&lt;property id=&quot;20148&quot; value=&quot;5&quot;/&gt;&lt;property id=&quot;20300&quot; value=&quot;Slide 13 - &amp;quot;Work Portfolio&amp;quot;&quot;/&gt;&lt;property id=&quot;20307&quot; value=&quot;296&quot;/&gt;&lt;/object&gt;&lt;object type=&quot;3&quot; unique_id=&quot;10997&quot;&gt;&lt;property id=&quot;20148&quot; value=&quot;5&quot;/&gt;&lt;property id=&quot;20300&quot; value=&quot;Slide 15 - &amp;quot;Projects&amp;quot;&quot;/&gt;&lt;property id=&quot;20307&quot; value=&quot;300&quot;/&gt;&lt;/object&gt;&lt;object type=&quot;3&quot; unique_id=&quot;10999&quot;&gt;&lt;property id=&quot;20148&quot; value=&quot;5&quot;/&gt;&lt;property id=&quot;20300&quot; value=&quot;Slide 36 - &amp;quot;Set your Skills&amp;quot;&quot;/&gt;&lt;property id=&quot;20307&quot; value=&quot;298&quot;/&gt;&lt;/object&gt;&lt;object type=&quot;3&quot; unique_id=&quot;11239&quot;&gt;&lt;property id=&quot;20148&quot; value=&quot;5&quot;/&gt;&lt;property id=&quot;20300&quot; value=&quot;Slide 10 - &amp;quot;Lifecyle&amp;quot;&quot;/&gt;&lt;property id=&quot;20307&quot; value=&quot;302&quot;/&gt;&lt;/object&gt;&lt;object type=&quot;3&quot; unique_id=&quot;11241&quot;&gt;&lt;property id=&quot;20148&quot; value=&quot;5&quot;/&gt;&lt;property id=&quot;20300&quot; value=&quot;Slide 14 - &amp;quot;Resource Portfolio&amp;quot;&quot;/&gt;&lt;property id=&quot;20307&quot; value=&quot;304&quot;/&gt;&lt;/object&gt;&lt;object type=&quot;3&quot; unique_id=&quot;11386&quot;&gt;&lt;property id=&quot;20148&quot; value=&quot;5&quot;/&gt;&lt;property id=&quot;20300&quot; value=&quot;Slide 11 - &amp;quot;Lifecyle&amp;quot;&quot;/&gt;&lt;property id=&quot;20307&quot; value=&quot;305&quot;/&gt;&lt;/object&gt;&lt;object type=&quot;3&quot; unique_id=&quot;11748&quot;&gt;&lt;property id=&quot;20148&quot; value=&quot;5&quot;/&gt;&lt;property id=&quot;20300&quot; value=&quot;Slide 21 - &amp;quot;Procedures and Exercises&amp;quot;&quot;/&gt;&lt;property id=&quot;20307&quot; value=&quot;306&quot;/&gt;&lt;/object&gt;&lt;object type=&quot;3&quot; unique_id=&quot;11749&quot;&gt;&lt;property id=&quot;20148&quot; value=&quot;5&quot;/&gt;&lt;property id=&quot;20300&quot; value=&quot;Slide 25 - &amp;quot;Exercise: Change your password&amp;quot;&quot;/&gt;&lt;property id=&quot;20307&quot; value=&quot;309&quot;/&gt;&lt;/object&gt;&lt;object type=&quot;3&quot; unique_id=&quot;11750&quot;&gt;&lt;property id=&quot;20148&quot; value=&quot;5&quot;/&gt;&lt;property id=&quot;20300&quot; value=&quot;Slide 30 - &amp;quot;Set up Resource Portfolio&amp;quot;&quot;/&gt;&lt;property id=&quot;20307&quot; value=&quot;307&quot;/&gt;&lt;/object&gt;&lt;object type=&quot;3&quot; unique_id=&quot;11752&quot;&gt;&lt;property id=&quot;20148&quot; value=&quot;5&quot;/&gt;&lt;property id=&quot;20300&quot; value=&quot;Slide 31 - &amp;quot;Exercise: Set up Resource Portfolio&amp;quot;&quot;/&gt;&lt;property id=&quot;20307&quot; value=&quot;310&quot;/&gt;&lt;/object&gt;&lt;object type=&quot;3&quot; unique_id=&quot;11753&quot;&gt;&lt;property id=&quot;20148&quot; value=&quot;5&quot;/&gt;&lt;property id=&quot;20300&quot; value=&quot;Slide 37 - &amp;quot;Exercise: Set Your Skills&amp;quot;&quot;/&gt;&lt;property id=&quot;20307&quot; value=&quot;311&quot;/&gt;&lt;/object&gt;&lt;object type=&quot;3&quot; unique_id=&quot;11828&quot;&gt;&lt;property id=&quot;20148&quot; value=&quot;5&quot;/&gt;&lt;property id=&quot;20300&quot; value=&quot;Slide 33 - &amp;quot;Procedures&amp;quot;&quot;/&gt;&lt;property id=&quot;20307&quot; value=&quot;312&quot;/&gt;&lt;/object&gt;&lt;object type=&quot;3&quot; unique_id=&quot;11829&quot;&gt;&lt;property id=&quot;20148&quot; value=&quot;5&quot;/&gt;&lt;property id=&quot;20300&quot; value=&quot;Slide 34 - &amp;quot;Procedures&amp;quot;&quot;/&gt;&lt;property id=&quot;20307&quot; value=&quot;313&quot;/&gt;&lt;/object&gt;&lt;object type=&quot;3&quot; unique_id=&quot;11869&quot;&gt;&lt;property id=&quot;20148&quot; value=&quot;5&quot;/&gt;&lt;property id=&quot;20300&quot; value=&quot;Slide 2 - &amp;quot;Why are you Here?&amp;quot;&quot;/&gt;&lt;property id=&quot;20307&quot; value=&quot;314&quot;/&gt;&lt;/object&gt;&lt;/object&gt;&lt;/object&gt;&lt;/database&gt;"/>
  <p:tag name="SECTOMILLISECCONVERTED" val="1"/>
</p:tagLst>
</file>

<file path=ppt/theme/theme1.xml><?xml version="1.0" encoding="utf-8"?>
<a:theme xmlns:a="http://schemas.openxmlformats.org/drawingml/2006/main" name="high_contrast">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9102E"/>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rgbClr val="69102E"/>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high_contrast</Template>
  <TotalTime>5003</TotalTime>
  <Words>2393</Words>
  <Application>Microsoft Office PowerPoint</Application>
  <PresentationFormat>On-screen Show (4:3)</PresentationFormat>
  <Paragraphs>386</Paragraphs>
  <Slides>60</Slides>
  <Notes>41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high_contrast</vt:lpstr>
      <vt:lpstr>Planview for Resource Managers: Create Your Project</vt:lpstr>
      <vt:lpstr>PowerPoint Presentation</vt:lpstr>
      <vt:lpstr>Intro to Planview</vt:lpstr>
      <vt:lpstr>PowerPoint Presentation</vt:lpstr>
      <vt:lpstr>PowerPoint Presentation</vt:lpstr>
      <vt:lpstr>PowerPoint Presentation</vt:lpstr>
      <vt:lpstr>Login</vt:lpstr>
      <vt:lpstr>PowerPoint Presentation</vt:lpstr>
      <vt:lpstr>PowerPoint Presentation</vt:lpstr>
      <vt:lpstr>PowerPoint Presentation</vt:lpstr>
      <vt:lpstr>Create a Work Portfolio</vt:lpstr>
      <vt:lpstr>PowerPoint Presentation</vt:lpstr>
      <vt:lpstr>PowerPoint Presentation</vt:lpstr>
      <vt:lpstr>PowerPoint Presentation</vt:lpstr>
      <vt:lpstr>PowerPoint Presentation</vt:lpstr>
      <vt:lpstr>Create a Resource Portfolio</vt:lpstr>
      <vt:lpstr>PowerPoint Presentation</vt:lpstr>
      <vt:lpstr>PowerPoint Presentation</vt:lpstr>
      <vt:lpstr>PowerPoint Presentation</vt:lpstr>
      <vt:lpstr>PowerPoint Presentation</vt:lpstr>
      <vt:lpstr>Grants</vt:lpstr>
      <vt:lpstr>PowerPoint Presentation</vt:lpstr>
      <vt:lpstr>PowerPoint Presentation</vt:lpstr>
      <vt:lpstr>PowerPoint Presentation</vt:lpstr>
      <vt:lpstr>PowerPoint Presentation</vt:lpstr>
      <vt:lpstr>PowerPoint Presentation</vt:lpstr>
      <vt:lpstr>Update Resource Attributes</vt:lpstr>
      <vt:lpstr>PowerPoint Presentation</vt:lpstr>
      <vt:lpstr>PowerPoint Presentation</vt:lpstr>
      <vt:lpstr>PowerPoint Presentation</vt:lpstr>
      <vt:lpstr>PowerPoint Presentation</vt:lpstr>
      <vt:lpstr>PowerPoint Presentation</vt:lpstr>
      <vt:lpstr>PowerPoint Presentation</vt:lpstr>
      <vt:lpstr>Manage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 MOBs</vt:lpstr>
      <vt:lpstr>PowerPoint Presentation</vt:lpstr>
      <vt:lpstr>PowerPoint Presentation</vt:lpstr>
      <vt:lpstr>PowerPoint Presentation</vt:lpstr>
      <vt:lpstr>Manage Standard Activities</vt:lpstr>
      <vt:lpstr>PowerPoint Presentation</vt:lpstr>
      <vt:lpstr>PowerPoint Presentation</vt:lpstr>
      <vt:lpstr>PowerPoint Presentation</vt:lpstr>
      <vt:lpstr>PowerPoint Presentation</vt:lpstr>
      <vt:lpstr>Fill Out the Timesheet</vt:lpstr>
      <vt:lpstr>PowerPoint Presentation</vt:lpstr>
      <vt:lpstr>PowerPoint Presentation</vt:lpstr>
      <vt:lpstr>PowerPoint Presentation</vt:lpstr>
      <vt:lpstr>PowerPoint Presentation</vt:lpstr>
      <vt:lpstr>Manage Estimated  vs. Actual Time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PlanView</dc:title>
  <dc:creator>Paul Stoll</dc:creator>
  <cp:lastModifiedBy>Paul Stoll</cp:lastModifiedBy>
  <cp:revision>234</cp:revision>
  <cp:lastPrinted>2012-04-30T18:03:03Z</cp:lastPrinted>
  <dcterms:created xsi:type="dcterms:W3CDTF">2011-12-21T19:32:39Z</dcterms:created>
  <dcterms:modified xsi:type="dcterms:W3CDTF">2012-05-23T19:49:46Z</dcterms:modified>
</cp:coreProperties>
</file>