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75" r:id="rId5"/>
    <p:sldId id="258" r:id="rId6"/>
    <p:sldId id="277" r:id="rId7"/>
    <p:sldId id="281" r:id="rId8"/>
    <p:sldId id="283" r:id="rId9"/>
    <p:sldId id="276" r:id="rId10"/>
    <p:sldId id="284" r:id="rId11"/>
    <p:sldId id="274" r:id="rId12"/>
    <p:sldId id="267" r:id="rId13"/>
    <p:sldId id="268" r:id="rId14"/>
    <p:sldId id="259" r:id="rId15"/>
    <p:sldId id="278" r:id="rId16"/>
    <p:sldId id="264" r:id="rId17"/>
    <p:sldId id="262" r:id="rId18"/>
    <p:sldId id="265" r:id="rId19"/>
    <p:sldId id="263" r:id="rId20"/>
    <p:sldId id="285" r:id="rId21"/>
    <p:sldId id="290" r:id="rId22"/>
    <p:sldId id="291" r:id="rId23"/>
    <p:sldId id="260" r:id="rId24"/>
    <p:sldId id="270" r:id="rId25"/>
    <p:sldId id="271" r:id="rId26"/>
    <p:sldId id="292" r:id="rId27"/>
    <p:sldId id="286" r:id="rId28"/>
    <p:sldId id="272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6546" autoAdjust="0"/>
  </p:normalViewPr>
  <p:slideViewPr>
    <p:cSldViewPr snapToObjects="1">
      <p:cViewPr>
        <p:scale>
          <a:sx n="75" d="100"/>
          <a:sy n="75" d="100"/>
        </p:scale>
        <p:origin x="-130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4015C-28F8-E04C-ACC5-D14750EDEEEC}" type="datetimeFigureOut">
              <a:rPr lang="en-US" smtClean="0"/>
              <a:pPr/>
              <a:t>9/24/10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FB19-8A11-1F45-A21D-B628F642A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153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Keeping (Better) Track of the Universe’s Baryons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211669"/>
            <a:ext cx="2388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Jacqueline </a:t>
            </a:r>
            <a:r>
              <a:rPr lang="en-US" dirty="0" err="1" smtClean="0">
                <a:solidFill>
                  <a:srgbClr val="FFFF00"/>
                </a:solidFill>
              </a:rPr>
              <a:t>Monkiewicz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AST 591, Sept. 24, 2010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 descr="M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90" y="1698625"/>
            <a:ext cx="3872610" cy="3308080"/>
          </a:xfrm>
          <a:prstGeom prst="rect">
            <a:avLst/>
          </a:prstGeom>
        </p:spPr>
      </p:pic>
      <p:pic>
        <p:nvPicPr>
          <p:cNvPr id="11" name="Picture 10" descr="Keres2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4469870" cy="2906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145268"/>
            <a:ext cx="21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Gas goes in…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355191"/>
            <a:ext cx="269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…gas comes out.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Do Baryons Cycle In and Out of Galaxies?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M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90" y="1698625"/>
            <a:ext cx="3872610" cy="3308080"/>
          </a:xfrm>
          <a:prstGeom prst="rect">
            <a:avLst/>
          </a:prstGeom>
        </p:spPr>
      </p:pic>
      <p:pic>
        <p:nvPicPr>
          <p:cNvPr id="6" name="Picture 5" descr="Keres2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4469870" cy="2906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145268"/>
            <a:ext cx="21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Gas goes in…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355191"/>
            <a:ext cx="269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…gas comes out.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020821" y="0"/>
            <a:ext cx="7875780" cy="6858000"/>
          </a:xfrm>
          <a:prstGeom prst="mathMultiply">
            <a:avLst>
              <a:gd name="adj1" fmla="val 197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4082486" y="6109243"/>
            <a:ext cx="506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(Why is Jackie so obsessed with gas?)</a:t>
            </a:r>
            <a:endParaRPr lang="en-US" sz="24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Intro to Cosmic Baryons: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WFC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6248400" cy="4768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0270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Section of WFC3 Early Release Data (</a:t>
            </a:r>
            <a:r>
              <a:rPr lang="en-US" sz="24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Windhorst</a:t>
            </a:r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	McCarthy, O’Donnell, WFC3 Sci. Oversight Com.)</a:t>
            </a:r>
            <a:endParaRPr lang="en-US" sz="24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Madau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 plot: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(Star Formation over cosmic time)</a:t>
            </a:r>
            <a:endParaRPr lang="en-US" sz="32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Mada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2" y="1727776"/>
            <a:ext cx="5970588" cy="490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6163" y="373559"/>
            <a:ext cx="5457825" cy="6184900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19800" y="6461125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Mass</a:t>
            </a:r>
            <a:endParaRPr lang="en-US" sz="20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 rot="16200000">
            <a:off x="2351882" y="2971007"/>
            <a:ext cx="2071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Number Density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45767" y="373559"/>
            <a:ext cx="3592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Downsizing: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5292726" y="827088"/>
            <a:ext cx="236537" cy="211138"/>
          </a:xfrm>
          <a:prstGeom prst="ellipse">
            <a:avLst/>
          </a:prstGeom>
          <a:noFill/>
          <a:ln w="38100">
            <a:solidFill>
              <a:srgbClr val="31003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5427663" y="1077913"/>
            <a:ext cx="0" cy="685800"/>
          </a:xfrm>
          <a:prstGeom prst="line">
            <a:avLst/>
          </a:prstGeom>
          <a:noFill/>
          <a:ln w="19050">
            <a:solidFill>
              <a:srgbClr val="310037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5953126" y="2757488"/>
            <a:ext cx="236537" cy="211138"/>
          </a:xfrm>
          <a:prstGeom prst="ellipse">
            <a:avLst/>
          </a:prstGeom>
          <a:noFill/>
          <a:ln w="38100">
            <a:solidFill>
              <a:srgbClr val="31003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6088063" y="2995613"/>
            <a:ext cx="0" cy="685800"/>
          </a:xfrm>
          <a:prstGeom prst="line">
            <a:avLst/>
          </a:prstGeom>
          <a:noFill/>
          <a:ln w="19050">
            <a:solidFill>
              <a:srgbClr val="310037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6550026" y="4878388"/>
            <a:ext cx="236537" cy="211138"/>
          </a:xfrm>
          <a:prstGeom prst="ellipse">
            <a:avLst/>
          </a:prstGeom>
          <a:noFill/>
          <a:ln w="38100">
            <a:solidFill>
              <a:srgbClr val="310037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672263" y="5103813"/>
            <a:ext cx="0" cy="685800"/>
          </a:xfrm>
          <a:prstGeom prst="line">
            <a:avLst/>
          </a:prstGeom>
          <a:noFill/>
          <a:ln w="19050">
            <a:solidFill>
              <a:srgbClr val="310037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49446" y="6189127"/>
            <a:ext cx="133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A6"/>
                </a:solidFill>
              </a:rPr>
              <a:t>Bundy, 2007</a:t>
            </a:r>
            <a:endParaRPr lang="en-US" dirty="0">
              <a:solidFill>
                <a:srgbClr val="FF00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143000"/>
            <a:ext cx="296068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At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0, most SF takes place in much smaller galaxies than it did at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2. 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</a:p>
          <a:p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Cannot be completely explained by: </a:t>
            </a:r>
          </a:p>
          <a:p>
            <a:endParaRPr lang="en-US" sz="2400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Cluster environment 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AGN quenching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Mergers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5767" y="6096000"/>
            <a:ext cx="59025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Fukugita</a:t>
            </a:r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Hogan &amp; Peebles (1998):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State of the Art 1 Decade Ago: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Fukugita_1an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72440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sp>
        <p:nvSpPr>
          <p:cNvPr id="11" name="Arc 10"/>
          <p:cNvSpPr/>
          <p:nvPr/>
        </p:nvSpPr>
        <p:spPr>
          <a:xfrm>
            <a:off x="3048000" y="4343400"/>
            <a:ext cx="4572000" cy="561975"/>
          </a:xfrm>
          <a:prstGeom prst="arc">
            <a:avLst>
              <a:gd name="adj1" fmla="val 15248761"/>
              <a:gd name="adj2" fmla="val 14350838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65836"/>
            <a:ext cx="68477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Fukugita</a:t>
            </a:r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Hogan &amp; Peebles 1998 (</a:t>
            </a:r>
            <a:r>
              <a:rPr lang="en-US" sz="32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con’t</a:t>
            </a:r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50612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“Most baryons today are still in the form of ionized gas, which contributes a mean density uncertain by a factor of about 4.”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“Stars and their remnants are a relatively minor component, comprising … only about 17% of the baryons.”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“The formation of galaxies and of stars within them appears to be a globally inefficient process.”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359265"/>
            <a:ext cx="2115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97333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“</a:t>
            </a:r>
            <a:r>
              <a:rPr lang="en-US" sz="2400" dirty="0"/>
              <a:t>The central value agrees with the prediction from the theory of light element </a:t>
            </a:r>
            <a:r>
              <a:rPr lang="en-US" sz="2400" dirty="0" smtClean="0"/>
              <a:t>production… </a:t>
            </a:r>
            <a:r>
              <a:rPr lang="en-US" sz="2400" b="1" dirty="0" smtClean="0"/>
              <a:t>This apparent </a:t>
            </a:r>
            <a:r>
              <a:rPr lang="en-US" sz="2400" b="1" dirty="0"/>
              <a:t>concordance suggests that we may be close to a complete survey of the major states of the baryons</a:t>
            </a:r>
            <a:r>
              <a:rPr lang="en-US" sz="2400" b="1" dirty="0" smtClean="0"/>
              <a:t>.</a:t>
            </a:r>
            <a:r>
              <a:rPr lang="en-US" sz="2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”</a:t>
            </a:r>
            <a:endParaRPr lang="en-US" sz="24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172836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     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W</a:t>
            </a:r>
            <a:r>
              <a:rPr lang="en-US" sz="3600" baseline="-250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0.021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(0.007 &lt;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W</a:t>
            </a:r>
            <a:r>
              <a:rPr lang="en-US" sz="3600" baseline="-250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&lt; 0.04)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3447" y="3480613"/>
            <a:ext cx="6323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8152" y="3158936"/>
            <a:ext cx="425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W</a:t>
            </a:r>
            <a:r>
              <a:rPr lang="en-US" sz="3600" baseline="-250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0.046 +/- 0.002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(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L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CDM)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_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5918200" cy="5353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State of the Art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Year Ago: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ettini_2009_5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388918" y="-145639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933043"/>
            <a:ext cx="5880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(slide stolen from M. </a:t>
            </a:r>
            <a:r>
              <a:rPr lang="en-US" sz="24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Pettini’s</a:t>
            </a:r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</a:t>
            </a:r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talk) </a:t>
            </a:r>
            <a:endParaRPr lang="en-US" sz="24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233570"/>
            <a:ext cx="242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Bregman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2007, ARAA</a:t>
            </a:r>
            <a:endParaRPr 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Bent-Up Arrow 14"/>
          <p:cNvSpPr/>
          <p:nvPr/>
        </p:nvSpPr>
        <p:spPr>
          <a:xfrm rot="16200000" flipH="1">
            <a:off x="7052919" y="1048361"/>
            <a:ext cx="1652321" cy="822959"/>
          </a:xfrm>
          <a:prstGeom prst="bentUpArrow">
            <a:avLst/>
          </a:prstGeom>
          <a:solidFill>
            <a:srgbClr val="FF00A6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ettini_2009_5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388918" y="-169718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133099"/>
            <a:ext cx="625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(slide also stolen from M. </a:t>
            </a:r>
            <a:r>
              <a:rPr lang="en-US" sz="24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Pettini’s</a:t>
            </a:r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summary talk) </a:t>
            </a:r>
            <a:endParaRPr lang="en-US" sz="24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Warm-hot Intergalactic Medium</a:t>
            </a:r>
          </a:p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(WHIM)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 = 10</a:t>
            </a:r>
            <a:r>
              <a:rPr lang="en-US" sz="3200" b="1" baseline="300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5-7 </a:t>
            </a:r>
            <a:r>
              <a:rPr lang="en-US" sz="3200" b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 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Shock-heated to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virial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temps of galaxy haloes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Predicted to be ~45% of baryons at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0</a:t>
            </a:r>
          </a:p>
          <a:p>
            <a:pPr lvl="1">
              <a:buClr>
                <a:srgbClr val="FFFF00"/>
              </a:buClr>
            </a:pP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US" sz="3200" b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Nigh-invisible!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Too cool to detect in X-ray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Too diffuse to emit optical</a:t>
            </a: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wh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198"/>
            <a:ext cx="3406996" cy="5410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182349"/>
            <a:ext cx="206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Cen</a:t>
            </a:r>
            <a:r>
              <a:rPr lang="en-US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&amp; </a:t>
            </a:r>
            <a:r>
              <a:rPr lang="en-US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Ostriker</a:t>
            </a:r>
            <a:r>
              <a:rPr lang="en-US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1999</a:t>
            </a:r>
          </a:p>
          <a:p>
            <a:r>
              <a:rPr lang="en-US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Dave et al. 2001</a:t>
            </a:r>
            <a:endParaRPr lang="en-US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80013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2010 Decadal Review, Panel Report: </a:t>
            </a:r>
          </a:p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“Galaxies Across Cosmic Time”</a:t>
            </a:r>
          </a:p>
          <a:p>
            <a:endParaRPr lang="en-US" sz="3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Intro to cosmic SF history &amp; missing 		                   	baryon problem.</a:t>
            </a:r>
          </a:p>
          <a:p>
            <a:pPr>
              <a:buFont typeface="Arial"/>
              <a:buChar char="•"/>
            </a:pPr>
            <a:endParaRPr lang="en-US" sz="3200" dirty="0" smtClean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Keres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et al. 2005 (</a:t>
            </a:r>
            <a:r>
              <a:rPr lang="en-US" sz="3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ApJ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)</a:t>
            </a:r>
          </a:p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“How Do Galaxies Get Their Gas?”</a:t>
            </a:r>
          </a:p>
          <a:p>
            <a:endParaRPr lang="en-US" sz="3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Observational possibilities in the upcoming 	decade?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Talk Structure: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Warm-hot Intergalactic Medium</a:t>
            </a:r>
          </a:p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(WHIM)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5257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Hard to get this stuff to cool onto galaxy disks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Collects in galaxy haloes</a:t>
            </a:r>
          </a:p>
          <a:p>
            <a:pPr lvl="1">
              <a:buClr>
                <a:srgbClr val="FFFF00"/>
              </a:buClr>
              <a:buFont typeface="Wingdings" pitchFamily="-65" charset="2"/>
              <a:buChar char="à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T = 10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5-6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is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virial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temp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Wingdings" pitchFamily="-65" charset="2"/>
              <a:buChar char="à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Makes it hard for cooler gas to reach galaxy disks.</a:t>
            </a:r>
          </a:p>
          <a:p>
            <a:pPr lvl="1">
              <a:buClr>
                <a:srgbClr val="FFFF00"/>
              </a:buClr>
            </a:pP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</a:pPr>
            <a:r>
              <a:rPr lang="en-US" sz="3200" b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Which raises the question..</a:t>
            </a: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whi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19198"/>
            <a:ext cx="3406996" cy="541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“How do Galaxies Get Their Gas?”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Er</a:t>
            </a:r>
            <a:r>
              <a:rPr lang="en-US" sz="3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good question!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Kennicutt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-Schmidt law: </a:t>
            </a:r>
          </a:p>
          <a:p>
            <a:pPr lvl="3"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Stars form from molecular gas</a:t>
            </a:r>
          </a:p>
          <a:p>
            <a:pPr lvl="3"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Molecular gas runs out after 1-2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Gyr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Neutral gas in damped 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yman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alpha  absorbers</a:t>
            </a:r>
          </a:p>
          <a:p>
            <a:pPr lvl="3"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Not enough of that, either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Need to pull in AND COOL ionized gas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Keres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N. Katz, D. Weinberg &amp; R. Dave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2005, MNRAS, 363,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“How do Galaxies Get Their Gas?”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67" y="2220218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BUT: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Ionized gas should shock to halo viral temp</a:t>
            </a:r>
          </a:p>
          <a:p>
            <a:pPr lvl="1">
              <a:buClr>
                <a:srgbClr val="FFFF00"/>
              </a:buClr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T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10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6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K 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(Fall &amp; 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Efstathiou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1980)</a:t>
            </a:r>
          </a:p>
          <a:p>
            <a:pPr lvl="1">
              <a:buClr>
                <a:srgbClr val="FFFF00"/>
              </a:buClr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NOT GOOD FOR FORMING STARS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Spherically symmetric collapse</a:t>
            </a:r>
          </a:p>
          <a:p>
            <a:pPr lvl="2">
              <a:buClr>
                <a:srgbClr val="FFFF00"/>
              </a:buClr>
            </a:pP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Birnboim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&amp; 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Dekel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2003)</a:t>
            </a:r>
          </a:p>
          <a:p>
            <a:pPr lvl="2">
              <a:buClr>
                <a:srgbClr val="FFFF00"/>
              </a:buClr>
            </a:pP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Shock needs pressure support</a:t>
            </a:r>
          </a:p>
          <a:p>
            <a:pPr lvl="2">
              <a:buClr>
                <a:srgbClr val="FFFF00"/>
              </a:buClr>
            </a:pP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No shock in low mass halos </a:t>
            </a:r>
          </a:p>
          <a:p>
            <a:pPr lvl="2">
              <a:buClr>
                <a:srgbClr val="FFFF00"/>
              </a:buClr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       ( M</a:t>
            </a:r>
            <a:r>
              <a:rPr lang="en-US" sz="28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DM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&lt; 10</a:t>
            </a:r>
            <a:r>
              <a:rPr lang="en-US" sz="28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11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M</a:t>
            </a:r>
            <a:r>
              <a:rPr lang="en-US" sz="28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sol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)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sz="2800" dirty="0" smtClean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143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Keres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N. Katz, D. Weinberg &amp; R. Dave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2005, MNRAS, 363,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“How do Galaxies Get Their Gas?”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143000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D.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Keres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 N. Katz, D. Weinberg &amp; R. Dave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2005, MNRAS, 363, 2</a:t>
            </a:r>
          </a:p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(See also </a:t>
            </a:r>
            <a:r>
              <a:rPr lang="en-US" sz="32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Keres</a:t>
            </a:r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et al. 2009, “Cold mode and hot cores”, MNRAS, 395, 160)</a:t>
            </a:r>
            <a:endParaRPr lang="en-US" sz="32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SPH simulations:</a:t>
            </a: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                     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TREESPH                             </a:t>
            </a:r>
            <a:r>
              <a:rPr lang="en-US" sz="2800" b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(GADGET-2)</a:t>
            </a: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Cube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L = 22.2 h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Mpc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50 h</a:t>
            </a:r>
            <a:r>
              <a:rPr lang="en-US" sz="2800" baseline="300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-1 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Mpc</a:t>
            </a:r>
            <a:endParaRPr lang="en-US" sz="2800" dirty="0" smtClean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Particles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N = 2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128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         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 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288</a:t>
            </a:r>
            <a:r>
              <a:rPr lang="en-US" sz="2800" baseline="300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Resolution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2800" baseline="-250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6.8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10</a:t>
            </a:r>
            <a:r>
              <a:rPr lang="en-US" sz="280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9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2800" baseline="-250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sol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          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9 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x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10</a:t>
            </a:r>
            <a:r>
              <a:rPr lang="en-US" sz="2800" baseline="300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7</a:t>
            </a:r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</a:t>
            </a:r>
            <a:r>
              <a:rPr lang="en-US" sz="2800" baseline="-25000" dirty="0" err="1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sol</a:t>
            </a:r>
            <a:endParaRPr lang="en-US" sz="2800" baseline="-25000" dirty="0" smtClean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				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49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Three distinct phases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Lyman alpha forest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 = 10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K gas in galaxies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 &gt; 10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K shocked gas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Plotting trajectories of accreted galaxies from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14.9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3, see</a:t>
            </a:r>
          </a:p>
          <a:p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some particles never shock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hotcoldm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dmode_fr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4830"/>
            <a:ext cx="7239000" cy="5006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6161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Total contribution of accreted hot &amp; cold mode:</a:t>
            </a:r>
            <a:endParaRPr lang="en-US" sz="28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07317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Hot mode dominates larger galaxies at low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6161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Results:</a:t>
            </a:r>
            <a:endParaRPr lang="en-US" sz="36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07940"/>
            <a:ext cx="8077200" cy="581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FF00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Hot mode dominates larger galaxies at low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Smooth transition of mode with mass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Transition mass function of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redshift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But cold mode still present in all galaxies at all</a:t>
            </a:r>
          </a:p>
          <a:p>
            <a:pPr lvl="1">
              <a:buClr>
                <a:srgbClr val="FF00A6"/>
              </a:buClr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redshifts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2">
              <a:buClr>
                <a:srgbClr val="FFFF00"/>
              </a:buClr>
              <a:buFont typeface="Wingdings" pitchFamily="-65" charset="2"/>
              <a:buChar char="à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Effect of filaments?</a:t>
            </a:r>
          </a:p>
          <a:p>
            <a:pPr>
              <a:buClr>
                <a:srgbClr val="FF00A6"/>
              </a:buClr>
              <a:buFont typeface="Wingdings" pitchFamily="-65" charset="2"/>
              <a:buChar char="à"/>
            </a:pP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>
              <a:buClr>
                <a:srgbClr val="FF00A6"/>
              </a:buClr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Caveats:</a:t>
            </a:r>
          </a:p>
          <a:p>
            <a:pPr lvl="1">
              <a:buFont typeface="Arial"/>
              <a:buChar char="•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UV background affects filament cooling times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Mergers contributions? (see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Keres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2009)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GADGET-2 </a:t>
            </a:r>
          </a:p>
          <a:p>
            <a:pPr lvl="3">
              <a:buClr>
                <a:srgbClr val="FF00A6"/>
              </a:buClr>
              <a:buFont typeface="Wingdings" pitchFamily="-65" charset="2"/>
              <a:buChar char="à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Better entropy &amp; energy conservation</a:t>
            </a:r>
          </a:p>
          <a:p>
            <a:pPr lvl="3">
              <a:buClr>
                <a:srgbClr val="FF00A6"/>
              </a:buClr>
              <a:buFont typeface="Wingdings" pitchFamily="-65" charset="2"/>
              <a:buChar char="à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Less cooling of accreted hot gas</a:t>
            </a:r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Filamentary Structure: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filament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7099300" cy="314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800600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Accreting particle </a:t>
            </a:r>
            <a:r>
              <a:rPr lang="en-US" sz="28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at radius </a:t>
            </a:r>
            <a:r>
              <a:rPr lang="en-US" sz="2800" i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sz="2800" i="1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2800" i="1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from galaxy </a:t>
            </a:r>
            <a:r>
              <a:rPr lang="en-US" sz="2800" i="1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endParaRPr lang="en-US" sz="2800" i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cos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[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sz="28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28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</a:t>
            </a:r>
            <a:r>
              <a:rPr lang="en-US" sz="28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sz="2800" baseline="-250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]    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 vector products of all pairs</a:t>
            </a:r>
          </a:p>
          <a:p>
            <a:endParaRPr lang="en-US" sz="28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Particle pairs are aligned in filaments</a:t>
            </a:r>
            <a:endParaRPr lang="en-US" sz="3200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2179319" y="5486399"/>
            <a:ext cx="106681" cy="914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Summary: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458200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Cold mode accretion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Gas accretes at T = 10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4-5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K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Filamentary inflow, doesn’t shock heat to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virial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temp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Dominates at high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	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Explains observed SF ~ M</a:t>
            </a:r>
            <a:r>
              <a:rPr lang="en-US" sz="2400" baseline="-25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* relation</a:t>
            </a:r>
            <a:endParaRPr lang="en-US" sz="2400" baseline="-250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Still dominant mode of accretion in small galaxies at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0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Hot mode accretion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Shock-heated, diffuse gas accretes at T &gt; 10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5-7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Dominates at low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Hot cores quench star formation in large haloes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Downsizing, reduced SF at late times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7250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future is exciting! People! GET EXCITED.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0109"/>
            <a:ext cx="845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Simulations: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nteraction between feedback/outflows and inflows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“Wind mode” -- Galaxies recycle!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Stuff I don’t even know about because theory really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ain’t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my forte</a:t>
            </a:r>
          </a:p>
          <a:p>
            <a:pPr lvl="1">
              <a:buClr>
                <a:srgbClr val="FFFF00"/>
              </a:buClr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Arial"/>
              <a:buChar char="•"/>
            </a:pP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M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86200"/>
            <a:ext cx="3429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4114800"/>
            <a:ext cx="26100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 goes out…</a:t>
            </a:r>
          </a:p>
          <a:p>
            <a:endParaRPr lang="en-US" sz="2800" i="1" dirty="0" smtClean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…and goes right </a:t>
            </a:r>
          </a:p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back in?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Decadal Survey Panels: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458200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Science Frontiers (5 panels):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Identify important themes &amp; opportunities for next decade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Describe scientific context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Describe key observation &amp; theory advances necessary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Weigh above to call out 4 central questions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Program Prioritization (4 panels):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Refer to above recommendations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Report on recent &amp; ongoing advances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Preview &amp; compare upcoming projects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Assess construction costs &amp; risks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Compare small vs. large projects</a:t>
            </a:r>
          </a:p>
          <a:p>
            <a:pPr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Prioritize upcoming research programs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28233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Absorption-Line Observations! 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At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&gt; 1.5 probe rest-UV with optical/IR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HI, CIV, OVI and SIV transitions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At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z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&lt; 1.5, these migrate to UV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need high-res 4m UV space capability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integral-field UV spectroscopy = EVEN BETTER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Present epoch: most is WHIM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OVII, OVIII and CV, CVI soft X-ray transitions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need great collecting area for X-ray telescopes</a:t>
            </a:r>
          </a:p>
          <a:p>
            <a:pPr lvl="1">
              <a:buClr>
                <a:srgbClr val="FFFF00"/>
              </a:buClr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ym typeface="Wingdings"/>
            </a:endParaRPr>
          </a:p>
          <a:p>
            <a:pPr>
              <a:buClr>
                <a:srgbClr val="FFFF00"/>
              </a:buClr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In May 2010 Chandra detected WHIM associated with the “Sculptor Wall” along a QSO sightline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Have we already seen cold mode accretion? </a:t>
            </a:r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Dijkstra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&amp; Loeb (2009) claim Lyman-alpha “blob” may be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T = 10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4-5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K inflowing gas.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Need higher sensitivity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   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Need better resolution to verify filamentary structure</a:t>
            </a:r>
          </a:p>
          <a:p>
            <a:pPr lvl="1">
              <a:buClr>
                <a:srgbClr val="FFFF00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 Milky Way’s high-velocity clouds (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HVCs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) are likely either “wind” mode or cold mode?</a:t>
            </a:r>
          </a:p>
        </p:txBody>
      </p:sp>
      <p:pic>
        <p:nvPicPr>
          <p:cNvPr id="3" name="Picture 2" descr="hv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29367"/>
            <a:ext cx="6172200" cy="360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Decadal Survey Panels: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458200" cy="477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Science Frontiers: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Cosmology &amp; Fundamental Physics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Galactic Neighborhood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Galaxies Across Cosmic Time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Planetary Systems &amp; Star Formation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Star &amp; Stellar Evolution</a:t>
            </a:r>
          </a:p>
          <a:p>
            <a:endParaRPr lang="en-US" sz="24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Program Prioritization: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EM Observations from Space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Optical &amp; IR Observations from the Ground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Particle Astrophysics &amp; Gravitation</a:t>
            </a:r>
          </a:p>
          <a:p>
            <a:pPr marL="914400" lvl="1" indent="-457200">
              <a:buClr>
                <a:srgbClr val="FF00A6"/>
              </a:buClr>
              <a:buFont typeface="+mj-lt"/>
              <a:buAutoNum type="arabicPeriod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Radio, mm, &amp; </a:t>
            </a:r>
            <a:r>
              <a:rPr lang="en-US" sz="24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submm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Observations from the Ground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Galaxies Across Cosmic Time: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67" y="5029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Meg </a:t>
            </a:r>
            <a:r>
              <a:rPr lang="en-US" sz="2400" b="1" u="sng" dirty="0" err="1" smtClean="0"/>
              <a:t>Urry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b="1" dirty="0" smtClean="0"/>
              <a:t>Mitchell </a:t>
            </a:r>
            <a:r>
              <a:rPr lang="en-US" sz="2400" b="1" dirty="0" err="1" smtClean="0"/>
              <a:t>Begelman</a:t>
            </a:r>
            <a:r>
              <a:rPr lang="en-US" sz="2400" b="1" dirty="0" smtClean="0"/>
              <a:t>, </a:t>
            </a:r>
            <a:r>
              <a:rPr lang="en-US" sz="2400" dirty="0" smtClean="0"/>
              <a:t>Andrew Baker, </a:t>
            </a:r>
            <a:r>
              <a:rPr lang="en-US" sz="2400" dirty="0" err="1" smtClean="0"/>
              <a:t>Neta</a:t>
            </a:r>
            <a:r>
              <a:rPr lang="en-US" sz="2400" dirty="0" smtClean="0"/>
              <a:t> </a:t>
            </a:r>
            <a:r>
              <a:rPr lang="en-US" sz="2400" dirty="0" err="1" smtClean="0"/>
              <a:t>Bahcall</a:t>
            </a:r>
            <a:r>
              <a:rPr lang="en-US" sz="2400" dirty="0" smtClean="0"/>
              <a:t>, </a:t>
            </a:r>
            <a:r>
              <a:rPr lang="en-US" sz="2400" dirty="0" err="1" smtClean="0"/>
              <a:t>Romeel</a:t>
            </a:r>
            <a:r>
              <a:rPr lang="en-US" sz="2400" dirty="0" smtClean="0"/>
              <a:t> </a:t>
            </a:r>
            <a:r>
              <a:rPr lang="en-US" sz="2400" dirty="0" err="1" smtClean="0"/>
              <a:t>Davé</a:t>
            </a:r>
            <a:r>
              <a:rPr lang="en-US" sz="2400" dirty="0" smtClean="0"/>
              <a:t>, </a:t>
            </a:r>
            <a:r>
              <a:rPr lang="en-US" sz="2400" dirty="0" err="1" smtClean="0"/>
              <a:t>Tiziana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Matteo</a:t>
            </a:r>
            <a:r>
              <a:rPr lang="en-US" sz="2400" dirty="0" smtClean="0"/>
              <a:t>, </a:t>
            </a:r>
            <a:r>
              <a:rPr lang="en-US" sz="2400" dirty="0" err="1" smtClean="0"/>
              <a:t>Henric</a:t>
            </a:r>
            <a:r>
              <a:rPr lang="en-US" sz="2400" dirty="0" smtClean="0"/>
              <a:t> </a:t>
            </a:r>
            <a:r>
              <a:rPr lang="en-US" sz="2400" dirty="0" err="1" smtClean="0"/>
              <a:t>Krawczynski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Joseph Mohr, Richard </a:t>
            </a:r>
            <a:r>
              <a:rPr lang="en-US" sz="2400" dirty="0" err="1" smtClean="0"/>
              <a:t>Mushotzky</a:t>
            </a:r>
            <a:r>
              <a:rPr lang="en-US" sz="2400" dirty="0" smtClean="0"/>
              <a:t>, Chris Reynolds, Alice Shapley, </a:t>
            </a:r>
            <a:r>
              <a:rPr lang="en-US" sz="2400" dirty="0" err="1" smtClean="0"/>
              <a:t>Tommaso</a:t>
            </a:r>
            <a:r>
              <a:rPr lang="en-US" sz="2400" dirty="0" smtClean="0"/>
              <a:t> </a:t>
            </a:r>
            <a:r>
              <a:rPr lang="en-US" sz="2400" dirty="0" err="1" smtClean="0"/>
              <a:t>Treu</a:t>
            </a:r>
            <a:r>
              <a:rPr lang="en-US" sz="2400" dirty="0" smtClean="0"/>
              <a:t>, Jacqueline van </a:t>
            </a:r>
            <a:r>
              <a:rPr lang="en-US" sz="2400" dirty="0" err="1" smtClean="0"/>
              <a:t>Gorkom</a:t>
            </a:r>
            <a:r>
              <a:rPr lang="en-US" sz="2400" dirty="0" smtClean="0"/>
              <a:t>, Eric </a:t>
            </a:r>
            <a:r>
              <a:rPr lang="en-US" sz="2400" dirty="0" err="1" smtClean="0"/>
              <a:t>Wilcots</a:t>
            </a:r>
            <a:endParaRPr lang="en-US" sz="24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cosmic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67" y="1143001"/>
            <a:ext cx="6031233" cy="3693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Galaxies Across Cosmic Time: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 Key Questions: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How do cosmic structures form and evolve?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How do baryons cycle in &amp; out of galaxies, and what do they do while they are there?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How do giant black holes grow, radiate, and influence their surroundings?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What were the 1</a:t>
            </a:r>
            <a:r>
              <a:rPr lang="en-US" sz="2400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objects to light up the Universe, and when?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Galaxies Across Cosmic Time: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 Key Questions: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How do cosmic structures form and evolve?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How do baryons cycle in &amp; out of galaxies, and what do they do while they are there?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strike="sngStrike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do giant black holes grow, radiate, and influence their surroundings?</a:t>
            </a:r>
          </a:p>
          <a:p>
            <a:pPr lvl="1">
              <a:buClr>
                <a:srgbClr val="FF00A6"/>
              </a:buClr>
              <a:buFont typeface="Arial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strike="sngStrike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were the 1</a:t>
            </a:r>
            <a:r>
              <a:rPr lang="en-US" sz="2400" strike="sngStrike" baseline="30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st</a:t>
            </a:r>
            <a:r>
              <a:rPr lang="en-US" sz="2400" strike="sngStrike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objects to light up the Universe, and when?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313099"/>
            <a:ext cx="557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trike="sngStrike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Area of Unusual Discovery Potential!</a:t>
            </a:r>
            <a:endParaRPr lang="en-US" sz="2800" i="1" strike="sngStrike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urved Left Arrow 6"/>
          <p:cNvSpPr/>
          <p:nvPr/>
        </p:nvSpPr>
        <p:spPr>
          <a:xfrm flipH="1" flipV="1">
            <a:off x="228600" y="1791598"/>
            <a:ext cx="445766" cy="799195"/>
          </a:xfrm>
          <a:prstGeom prst="curvedLeftArrow">
            <a:avLst>
              <a:gd name="adj1" fmla="val 25000"/>
              <a:gd name="adj2" fmla="val 50000"/>
              <a:gd name="adj3" fmla="val 3449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7332035" y="3943767"/>
            <a:ext cx="592765" cy="704433"/>
          </a:xfrm>
          <a:prstGeom prst="bentUpArrow">
            <a:avLst>
              <a:gd name="adj1" fmla="val 12502"/>
              <a:gd name="adj2" fmla="val 23296"/>
              <a:gd name="adj3" fmla="val 30681"/>
            </a:avLst>
          </a:prstGeom>
          <a:solidFill>
            <a:srgbClr val="FF00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Do Baryons Cycle In and Out of Galaxies?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do galaxies acquire gas across cosmic time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? </a:t>
            </a:r>
          </a:p>
          <a:p>
            <a:pPr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processes regulate the conversion of gas to stars as galaxies evolve?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  <a:p>
            <a:pPr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 the chemical elements created and distributed?</a:t>
            </a: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</a:p>
          <a:p>
            <a:pPr>
              <a:buClr>
                <a:srgbClr val="FF00A6"/>
              </a:buClr>
              <a:buFont typeface="Wingdings" charset="2"/>
              <a:buChar char="ü"/>
            </a:pPr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Where 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are the baryons as a function of </a:t>
            </a:r>
            <a:r>
              <a:rPr lang="en-US" sz="2800" dirty="0" err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redshift</a:t>
            </a:r>
            <a:r>
              <a:rPr lang="en-US" sz="28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569886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That’s a lot of bulleted lists . Let’s break this down…</a:t>
            </a:r>
            <a:endParaRPr lang="en-US" sz="2400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67" y="373559"/>
            <a:ext cx="8241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How Do Baryons Cycle In and Out of Galaxies?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M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90" y="1698625"/>
            <a:ext cx="3872610" cy="3308080"/>
          </a:xfrm>
          <a:prstGeom prst="rect">
            <a:avLst/>
          </a:prstGeom>
        </p:spPr>
      </p:pic>
      <p:pic>
        <p:nvPicPr>
          <p:cNvPr id="6" name="Picture 5" descr="Keres20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71800"/>
            <a:ext cx="4469870" cy="2906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145268"/>
            <a:ext cx="21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Gas goes in…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355191"/>
            <a:ext cx="269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A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…gas comes out.</a:t>
            </a:r>
            <a:endParaRPr lang="en-US" sz="2800" i="1" dirty="0">
              <a:solidFill>
                <a:srgbClr val="FF00A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1687</Words>
  <Application>Microsoft Macintosh PowerPoint</Application>
  <PresentationFormat>On-screen Show (4:3)</PresentationFormat>
  <Paragraphs>225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Keeping (Better) Track of the Universe’s Baryons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Better Track of the Universe’s Baryons</dc:title>
  <dc:creator>Jackie</dc:creator>
  <cp:lastModifiedBy>Jackie</cp:lastModifiedBy>
  <cp:revision>66</cp:revision>
  <dcterms:created xsi:type="dcterms:W3CDTF">2010-09-24T22:00:54Z</dcterms:created>
  <dcterms:modified xsi:type="dcterms:W3CDTF">2010-09-24T22:03:36Z</dcterms:modified>
</cp:coreProperties>
</file>