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68" r:id="rId3"/>
    <p:sldId id="265" r:id="rId4"/>
    <p:sldId id="257" r:id="rId5"/>
    <p:sldId id="261" r:id="rId6"/>
    <p:sldId id="258" r:id="rId7"/>
    <p:sldId id="260" r:id="rId8"/>
    <p:sldId id="262" r:id="rId9"/>
    <p:sldId id="263" r:id="rId10"/>
    <p:sldId id="264" r:id="rId11"/>
    <p:sldId id="266" r:id="rId12"/>
    <p:sldId id="267"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69337-0ABA-9E49-B769-E68C103FE628}" type="datetimeFigureOut">
              <a:rPr lang="en-US" smtClean="0"/>
              <a:t>9/1/10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FBC81-BD39-1B4E-8338-2E7E3ACEBA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paper start</a:t>
            </a:r>
            <a:r>
              <a:rPr lang="en-US" baseline="0" dirty="0" smtClean="0"/>
              <a:t> out with these motivations for the study of the Feedback processes for the formation of the first stars.</a:t>
            </a:r>
            <a:endParaRPr lang="en-US" dirty="0" smtClean="0"/>
          </a:p>
          <a:p>
            <a:pPr marL="285750" indent="-285750">
              <a:buAutoNum type="romanLcParenR"/>
            </a:pPr>
            <a:r>
              <a:rPr lang="en-US" baseline="0" dirty="0" smtClean="0"/>
              <a:t>Is mentioned as one of the main outstanding questions in cosmology.</a:t>
            </a:r>
          </a:p>
          <a:p>
            <a:pPr marL="285750" indent="-285750">
              <a:buNone/>
            </a:pPr>
            <a:r>
              <a:rPr lang="en-US" baseline="0" dirty="0" smtClean="0"/>
              <a:t>iii) These stars can give us information, indirectly, about population III stars.</a:t>
            </a:r>
          </a:p>
          <a:p>
            <a:pPr marL="285750" indent="-285750">
              <a:buNone/>
            </a:pPr>
            <a:endParaRPr lang="en-US" baseline="0" dirty="0" smtClean="0"/>
          </a:p>
          <a:p>
            <a:pPr marL="285750" indent="-285750">
              <a:buNone/>
            </a:pPr>
            <a:r>
              <a:rPr lang="en-US" baseline="0" dirty="0" smtClean="0"/>
              <a:t>It is mentioned that JWST will probe stars and quasars less than one billion years after the big bang </a:t>
            </a:r>
            <a:r>
              <a:rPr lang="en-US" baseline="0" dirty="0" err="1" smtClean="0"/>
              <a:t>z</a:t>
            </a:r>
            <a:r>
              <a:rPr lang="en-US" baseline="0" dirty="0" smtClean="0"/>
              <a:t> greater then 6.</a:t>
            </a:r>
          </a:p>
        </p:txBody>
      </p:sp>
      <p:sp>
        <p:nvSpPr>
          <p:cNvPr id="4" name="Slide Number Placeholder 3"/>
          <p:cNvSpPr>
            <a:spLocks noGrp="1"/>
          </p:cNvSpPr>
          <p:nvPr>
            <p:ph type="sldNum" sz="quarter" idx="10"/>
          </p:nvPr>
        </p:nvSpPr>
        <p:spPr/>
        <p:txBody>
          <a:bodyPr/>
          <a:lstStyle/>
          <a:p>
            <a:fld id="{01DFBC81-BD39-1B4E-8338-2E7E3ACEBA25}"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fist bullet happen,</a:t>
            </a:r>
            <a:r>
              <a:rPr lang="en-US" baseline="0" dirty="0" smtClean="0"/>
              <a:t> according to the paper a couple Million years after the big band, so like </a:t>
            </a:r>
            <a:r>
              <a:rPr lang="en-US" baseline="0" dirty="0" err="1" smtClean="0"/>
              <a:t>z</a:t>
            </a:r>
            <a:r>
              <a:rPr lang="en-US" baseline="0" dirty="0" smtClean="0"/>
              <a:t>=10 to 30.</a:t>
            </a:r>
          </a:p>
          <a:p>
            <a:r>
              <a:rPr lang="en-US" baseline="0" dirty="0" smtClean="0"/>
              <a:t>The physical scales are labeled in the graph and become successively smaller.</a:t>
            </a:r>
          </a:p>
          <a:p>
            <a:r>
              <a:rPr lang="en-US" baseline="0" dirty="0" smtClean="0"/>
              <a:t>The asterisk in the lower two panels denote the location of the sink where matter begins to collect.</a:t>
            </a:r>
          </a:p>
          <a:p>
            <a:r>
              <a:rPr lang="en-US" baseline="0" dirty="0" smtClean="0"/>
              <a:t>Up top we can see the dark mater mini halo’s.</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mentioned</a:t>
            </a:r>
            <a:r>
              <a:rPr lang="en-US" baseline="0" dirty="0" smtClean="0"/>
              <a:t> for bullet point two that this process might not be quite different from how we think of modern star formation.</a:t>
            </a:r>
          </a:p>
          <a:p>
            <a:r>
              <a:rPr lang="en-US" baseline="0" dirty="0" smtClean="0"/>
              <a:t>Right panel is a velocity field over a density distribution in a dark matter min halo. Asterisk is the most  mass massive sink. Cross is the second most massive sink other sinks are marked by yellow dots. Shown here is 5000 years after the initial sink formation.</a:t>
            </a:r>
          </a:p>
          <a:p>
            <a:r>
              <a:rPr lang="en-US" baseline="0" dirty="0" smtClean="0"/>
              <a:t>The solid line is the largest sink in this model.  Dot dash line is an accretion history found in an earlier paper. Red line is M = t^(0.55). The lower dotted line is the mass history of the second largest sink.</a:t>
            </a:r>
          </a:p>
          <a:p>
            <a:r>
              <a:rPr lang="en-US" baseline="0" dirty="0" smtClean="0"/>
              <a:t>The author admits that a 3-D model of the same initial conditions need to be employed to validate these results.</a:t>
            </a:r>
          </a:p>
          <a:p>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HD= Hydrogen deuterium molecule.  Clouds can be optically thinner in the HD emission bands.</a:t>
            </a:r>
          </a:p>
          <a:p>
            <a:r>
              <a:rPr lang="en-US" dirty="0" smtClean="0"/>
              <a:t>Virial as</a:t>
            </a:r>
            <a:r>
              <a:rPr lang="en-US" baseline="0" dirty="0" smtClean="0"/>
              <a:t> in Virial Theorem.</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 dark matter halos that formed in bullet one</a:t>
            </a:r>
            <a:r>
              <a:rPr lang="en-US" baseline="0" dirty="0" smtClean="0"/>
              <a:t> are thought to occur around </a:t>
            </a:r>
            <a:r>
              <a:rPr lang="en-US" baseline="0" dirty="0" err="1" smtClean="0"/>
              <a:t>z</a:t>
            </a:r>
            <a:r>
              <a:rPr lang="en-US" baseline="0" dirty="0" smtClean="0"/>
              <a:t> = 10.</a:t>
            </a:r>
          </a:p>
          <a:p>
            <a:r>
              <a:rPr lang="en-US" baseline="0" dirty="0" smtClean="0"/>
              <a:t>Recall that the mini-halos required for population III star formation were 10^6 solar masses.</a:t>
            </a:r>
          </a:p>
          <a:p>
            <a:r>
              <a:rPr lang="en-US" baseline="0" dirty="0" smtClean="0"/>
              <a:t>Third bullet point: The turbulent motions are the perturbations the form the sinks need to form stars.</a:t>
            </a:r>
          </a:p>
          <a:p>
            <a:r>
              <a:rPr lang="en-US" baseline="0" dirty="0" smtClean="0"/>
              <a:t>Gas from the IGM, funny to call it IGM at this point, is accreted and heated to the virial temperature. This is the main channel of gas accretion until cooling in filaments becomes important.</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 to the left shows the first</a:t>
            </a:r>
            <a:r>
              <a:rPr lang="en-US" baseline="0" dirty="0" smtClean="0"/>
              <a:t> type of accretion hot accretion.</a:t>
            </a:r>
          </a:p>
          <a:p>
            <a:r>
              <a:rPr lang="en-US" baseline="0" dirty="0" smtClean="0"/>
              <a:t>Top row dark matter assembly.</a:t>
            </a:r>
          </a:p>
          <a:p>
            <a:r>
              <a:rPr lang="en-US" sz="1200" kern="1200" dirty="0" smtClean="0">
                <a:solidFill>
                  <a:schemeClr val="tx1"/>
                </a:solidFill>
                <a:latin typeface="+mn-lt"/>
                <a:ea typeface="+mn-ea"/>
                <a:cs typeface="+mn-cs"/>
              </a:rPr>
              <a:t>and pristine gas (middle row) into a primordial galaxy. Shown is the evolution at three different stages (from left to right). White crosses indicate individual Pop III stars, which form prior to the first galaxy. The assembly process is accompanied by powerful virialization shocks that heat up the </a:t>
            </a:r>
            <a:r>
              <a:rPr lang="en-US" sz="1200" kern="1200" dirty="0" err="1" smtClean="0">
                <a:solidFill>
                  <a:schemeClr val="tx1"/>
                </a:solidFill>
                <a:latin typeface="+mn-lt"/>
                <a:ea typeface="+mn-ea"/>
                <a:cs typeface="+mn-cs"/>
              </a:rPr>
              <a:t>infalling</a:t>
            </a:r>
            <a:r>
              <a:rPr lang="en-US" sz="1200" kern="1200" dirty="0" smtClean="0">
                <a:solidFill>
                  <a:schemeClr val="tx1"/>
                </a:solidFill>
                <a:latin typeface="+mn-lt"/>
                <a:ea typeface="+mn-ea"/>
                <a:cs typeface="+mn-cs"/>
              </a:rPr>
              <a:t> gas to &gt; 104 K (bottom row).</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Metal makes cooling far more</a:t>
            </a:r>
            <a:r>
              <a:rPr lang="en-US" baseline="0" dirty="0" smtClean="0"/>
              <a:t> efficient since the optical depth of metal and thus the escape time is for photon is much less then Hydrogen.</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papers have different</a:t>
            </a:r>
            <a:r>
              <a:rPr lang="en-US" baseline="0" dirty="0" smtClean="0"/>
              <a:t> styles and I adapted to each one of them in a different way. Don’t pet a cat backwards. </a:t>
            </a:r>
          </a:p>
          <a:p>
            <a:r>
              <a:rPr lang="en-US" baseline="0" dirty="0" err="1" smtClean="0"/>
              <a:t>Rogier’s</a:t>
            </a:r>
            <a:r>
              <a:rPr lang="en-US" baseline="0" dirty="0" smtClean="0"/>
              <a:t> Paper is Figure driven </a:t>
            </a:r>
            <a:r>
              <a:rPr lang="en-US" baseline="0" dirty="0" err="1" smtClean="0"/>
              <a:t>Bromm’s</a:t>
            </a:r>
            <a:r>
              <a:rPr lang="en-US" baseline="0" dirty="0" smtClean="0"/>
              <a:t> Paper is organized by subheading. </a:t>
            </a:r>
          </a:p>
          <a:p>
            <a:r>
              <a:rPr lang="en-US" baseline="0" dirty="0" smtClean="0"/>
              <a:t>Bonus point to the person who can point out the most spelling and grammar errors in this talk.</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made a guess at</a:t>
            </a:r>
            <a:r>
              <a:rPr lang="en-US" baseline="0" dirty="0" smtClean="0"/>
              <a:t> what the purpose of this paper is.  Lucky I have no fear of being completely wrong.</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Thought</a:t>
            </a:r>
            <a:r>
              <a:rPr lang="en-US" baseline="0" dirty="0" smtClean="0"/>
              <a:t> to occur at red shifts as high as z(25 – 15) or 130 to 270 million years after the big bang.</a:t>
            </a:r>
          </a:p>
          <a:p>
            <a:r>
              <a:rPr lang="en-US" baseline="0" dirty="0" smtClean="0"/>
              <a:t>Population III stars are thought to be between 200-300 solar masses and are composed out of the primordial elements (why?). These stars were short lived but enriched the the universe with the first heavy elements.  These elements allowed for the cooling and collapse gas cloud. </a:t>
            </a:r>
          </a:p>
          <a:p>
            <a:r>
              <a:rPr lang="en-US" baseline="0" dirty="0" smtClean="0"/>
              <a:t>Population star may not have formed for some after the population III because the ISM may have been to heated for the Pop II gas clouds to collapse.</a:t>
            </a:r>
          </a:p>
          <a:p>
            <a:r>
              <a:rPr lang="en-US" dirty="0" smtClean="0"/>
              <a:t>First galaxy formation</a:t>
            </a:r>
            <a:r>
              <a:rPr lang="en-US" baseline="0" dirty="0" smtClean="0"/>
              <a:t> though to be at </a:t>
            </a:r>
            <a:r>
              <a:rPr lang="en-US" baseline="0" dirty="0" err="1" smtClean="0"/>
              <a:t>z</a:t>
            </a:r>
            <a:r>
              <a:rPr lang="en-US" baseline="0" dirty="0" smtClean="0"/>
              <a:t> (10 -6) 480 to 950 million year after the big bang.</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recombination</a:t>
            </a:r>
            <a:r>
              <a:rPr lang="en-US" baseline="0" dirty="0" smtClean="0"/>
              <a:t> rate was low due to the large mean free path of of electrons, due to the low density of partials, due to the expansion of the universe</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Absolute</a:t>
            </a:r>
            <a:r>
              <a:rPr lang="en-US" baseline="0" dirty="0" smtClean="0"/>
              <a:t> Magnitude = </a:t>
            </a:r>
            <a:r>
              <a:rPr lang="en-US" baseline="0" dirty="0" err="1" smtClean="0"/>
              <a:t>m_(ab</a:t>
            </a:r>
            <a:r>
              <a:rPr lang="en-US" baseline="0" dirty="0" smtClean="0"/>
              <a:t>) Talk about the Units on the </a:t>
            </a:r>
            <a:r>
              <a:rPr lang="en-US" baseline="0" dirty="0" err="1" smtClean="0"/>
              <a:t>x</a:t>
            </a:r>
            <a:r>
              <a:rPr lang="en-US" baseline="0" dirty="0" smtClean="0"/>
              <a:t> and </a:t>
            </a:r>
            <a:r>
              <a:rPr lang="en-US" baseline="0" dirty="0" err="1" smtClean="0"/>
              <a:t>y</a:t>
            </a:r>
            <a:r>
              <a:rPr lang="en-US" baseline="0" dirty="0" smtClean="0"/>
              <a:t> axis</a:t>
            </a:r>
          </a:p>
          <a:p>
            <a:r>
              <a:rPr lang="en-US" baseline="0" dirty="0" smtClean="0"/>
              <a:t>Part a: Predicted luminosity functions and constraints by different surveys. Note the quasar Luminosity Function compared the that of one produced by dwarf galaxies.  The observed data follows the projected line for dwarf galaxies. Look at the UDF.</a:t>
            </a:r>
          </a:p>
          <a:p>
            <a:r>
              <a:rPr lang="en-US" baseline="0" dirty="0" smtClean="0"/>
              <a:t>Part </a:t>
            </a:r>
            <a:r>
              <a:rPr lang="en-US" baseline="0" dirty="0" err="1" smtClean="0"/>
              <a:t>b</a:t>
            </a:r>
            <a:r>
              <a:rPr lang="en-US" baseline="0" dirty="0" smtClean="0"/>
              <a:t>: is a rainbow. Hear we see different Luminosity functions colored differently as a function of red shift. Higher red shift being more red going to black.  Note the limitations of the other HST surveys to to see the highest red </a:t>
            </a:r>
            <a:r>
              <a:rPr lang="en-US" baseline="0" dirty="0" err="1" smtClean="0"/>
              <a:t>shifed</a:t>
            </a:r>
            <a:r>
              <a:rPr lang="en-US" baseline="0" dirty="0" smtClean="0"/>
              <a:t> and faintest stars.</a:t>
            </a:r>
          </a:p>
          <a:p>
            <a:r>
              <a:rPr lang="en-US" baseline="0" dirty="0" smtClean="0"/>
              <a:t>The the epic of </a:t>
            </a:r>
            <a:r>
              <a:rPr lang="en-US" baseline="0" dirty="0" err="1" smtClean="0"/>
              <a:t>reiononiztion</a:t>
            </a:r>
            <a:r>
              <a:rPr lang="en-US" baseline="0" dirty="0" smtClean="0"/>
              <a:t> is completely contained in the JWST Parameter space from first light at </a:t>
            </a:r>
            <a:r>
              <a:rPr lang="en-US" baseline="0" dirty="0" err="1" smtClean="0"/>
              <a:t>z</a:t>
            </a:r>
            <a:r>
              <a:rPr lang="en-US" baseline="0" dirty="0" smtClean="0"/>
              <a:t> 20 to reionization at </a:t>
            </a:r>
            <a:r>
              <a:rPr lang="en-US" baseline="0" dirty="0" err="1" smtClean="0"/>
              <a:t>z</a:t>
            </a:r>
            <a:r>
              <a:rPr lang="en-US" baseline="0" dirty="0" smtClean="0"/>
              <a:t> 6.</a:t>
            </a:r>
          </a:p>
          <a:p>
            <a:r>
              <a:rPr lang="en-US" baseline="0" dirty="0" smtClean="0"/>
              <a:t>Other surveys are dipping into this region but have statistically limited samples.</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picture on the left is the image sum of the 49 HUDF objects.  This took 5000</a:t>
            </a:r>
            <a:r>
              <a:rPr lang="en-US" baseline="0" dirty="0" smtClean="0"/>
              <a:t> hrs of Hubble and which will take 330 hrs on JWST of a single object, awesome.</a:t>
            </a:r>
          </a:p>
          <a:p>
            <a:r>
              <a:rPr lang="en-US" baseline="0" dirty="0" smtClean="0"/>
              <a:t>The graph to the right has exponential units on the </a:t>
            </a:r>
            <a:r>
              <a:rPr lang="en-US" baseline="0" dirty="0" err="1" smtClean="0"/>
              <a:t>y</a:t>
            </a:r>
            <a:r>
              <a:rPr lang="en-US" baseline="0" dirty="0" smtClean="0"/>
              <a:t> axis.</a:t>
            </a:r>
          </a:p>
          <a:p>
            <a:r>
              <a:rPr lang="en-US" baseline="0" dirty="0" smtClean="0"/>
              <a:t>The upper line is drawn from the image on the left. Note the deviation from the exponential at 2.5 </a:t>
            </a:r>
            <a:r>
              <a:rPr lang="en-US" baseline="0" dirty="0" err="1" smtClean="0"/>
              <a:t>arcsec</a:t>
            </a:r>
            <a:r>
              <a:rPr lang="en-US" baseline="0" dirty="0" smtClean="0"/>
              <a:t>.  This deviation is interpreted as the as the radial distance for which ionization has occurred in this summed “galaxy.”  This can turn off can be use to </a:t>
            </a:r>
            <a:r>
              <a:rPr lang="en-US" baseline="0" dirty="0" err="1" smtClean="0"/>
              <a:t>calulate</a:t>
            </a:r>
            <a:r>
              <a:rPr lang="en-US" baseline="0" dirty="0" smtClean="0"/>
              <a:t> and age for this object. The age calculated is ~100-200</a:t>
            </a:r>
          </a:p>
          <a:p>
            <a:r>
              <a:rPr lang="en-US" baseline="0" dirty="0" smtClean="0"/>
              <a:t>The bottom line shows that the </a:t>
            </a:r>
            <a:r>
              <a:rPr lang="en-US" sz="1200" kern="1200" dirty="0" smtClean="0">
                <a:solidFill>
                  <a:schemeClr val="tx1"/>
                </a:solidFill>
                <a:latin typeface="+mn-lt"/>
                <a:ea typeface="+mn-ea"/>
                <a:cs typeface="+mn-cs"/>
              </a:rPr>
              <a:t>SB-levels that are well above those corresponding to the 3-σ limits due to PSF and sky-subtraction errors</a:t>
            </a:r>
            <a:r>
              <a:rPr lang="en-US" sz="1200" kern="1200" baseline="0" dirty="0" smtClean="0">
                <a:solidFill>
                  <a:schemeClr val="tx1"/>
                </a:solidFill>
                <a:latin typeface="+mn-lt"/>
                <a:ea typeface="+mn-ea"/>
                <a:cs typeface="+mn-cs"/>
              </a:rPr>
              <a:t>.</a:t>
            </a:r>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give us an the</a:t>
            </a:r>
            <a:r>
              <a:rPr lang="en-US" baseline="0" dirty="0" smtClean="0"/>
              <a:t> ability to make quantitative distinctions about the structures of galaxies. </a:t>
            </a:r>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column is an HST image at </a:t>
            </a:r>
            <a:r>
              <a:rPr lang="en-US" sz="1200" kern="1200" baseline="0" dirty="0" err="1" smtClean="0">
                <a:solidFill>
                  <a:schemeClr val="tx1"/>
                </a:solidFill>
                <a:latin typeface="+mn-lt"/>
                <a:ea typeface="+mn-ea"/>
                <a:cs typeface="+mn-cs"/>
              </a:rPr>
              <a:t>z</a:t>
            </a:r>
            <a:r>
              <a:rPr lang="en-US" sz="1200" kern="1200" baseline="0" dirty="0" smtClean="0">
                <a:solidFill>
                  <a:schemeClr val="tx1"/>
                </a:solidFill>
                <a:latin typeface="+mn-lt"/>
                <a:ea typeface="+mn-ea"/>
                <a:cs typeface="+mn-cs"/>
              </a:rPr>
              <a:t>=0 that all subsequent columns are based on. The rows show increasing red shift.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HST images (left column) are′′ ′′′′ ′′37or 75across, and the JWST images 0.7–3.0. </a:t>
            </a:r>
            <a:r>
              <a:rPr lang="en-US" dirty="0" smtClean="0"/>
              <a:t>Using Fourier decomposition (previous slide) we can classify the early galaxies being detected</a:t>
            </a:r>
            <a:r>
              <a:rPr lang="en-US" baseline="0" dirty="0" smtClean="0"/>
              <a:t> thus d</a:t>
            </a:r>
            <a:r>
              <a:rPr lang="en-US" sz="1200" kern="1200" dirty="0" smtClean="0">
                <a:solidFill>
                  <a:schemeClr val="tx1"/>
                </a:solidFill>
                <a:latin typeface="+mn-lt"/>
                <a:ea typeface="+mn-ea"/>
                <a:cs typeface="+mn-cs"/>
              </a:rPr>
              <a:t>eep JWST surveys can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measure the evolution of galaxy structure and morphology over </a:t>
            </a:r>
            <a:r>
              <a:rPr lang="en-US" sz="1200" kern="1200" dirty="0" err="1" smtClean="0">
                <a:solidFill>
                  <a:schemeClr val="tx1"/>
                </a:solidFill>
                <a:latin typeface="+mn-lt"/>
                <a:ea typeface="+mn-ea"/>
                <a:cs typeface="+mn-cs"/>
              </a:rPr>
              <a:t>z</a:t>
            </a:r>
            <a:r>
              <a:rPr lang="en-US" sz="1200" kern="1200" dirty="0" smtClean="0">
                <a:solidFill>
                  <a:schemeClr val="tx1"/>
                </a:solidFill>
                <a:latin typeface="+mn-lt"/>
                <a:ea typeface="+mn-ea"/>
                <a:cs typeface="+mn-cs"/>
              </a:rPr>
              <a:t> ≃ 15 to </a:t>
            </a:r>
            <a:r>
              <a:rPr lang="en-US" sz="1200" kern="1200" dirty="0" err="1" smtClean="0">
                <a:solidFill>
                  <a:schemeClr val="tx1"/>
                </a:solidFill>
                <a:latin typeface="+mn-lt"/>
                <a:ea typeface="+mn-ea"/>
                <a:cs typeface="+mn-cs"/>
              </a:rPr>
              <a:t>z</a:t>
            </a:r>
            <a:r>
              <a:rPr lang="en-US" sz="1200" kern="1200" dirty="0" smtClean="0">
                <a:solidFill>
                  <a:schemeClr val="tx1"/>
                </a:solidFill>
                <a:latin typeface="+mn-lt"/>
                <a:ea typeface="+mn-ea"/>
                <a:cs typeface="+mn-cs"/>
              </a:rPr>
              <a:t> ≃ 1</a:t>
            </a:r>
            <a:endParaRPr lang="en-US" dirty="0" smtClean="0"/>
          </a:p>
          <a:p>
            <a:endParaRPr lang="en-US" dirty="0"/>
          </a:p>
        </p:txBody>
      </p:sp>
      <p:sp>
        <p:nvSpPr>
          <p:cNvPr id="4" name="Slide Number Placeholder 3"/>
          <p:cNvSpPr>
            <a:spLocks noGrp="1"/>
          </p:cNvSpPr>
          <p:nvPr>
            <p:ph type="sldNum" sz="quarter" idx="10"/>
          </p:nvPr>
        </p:nvSpPr>
        <p:spPr/>
        <p:txBody>
          <a:bodyPr/>
          <a:lstStyle/>
          <a:p>
            <a:fld id="{01DFBC81-BD39-1B4E-8338-2E7E3ACEBA25}"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AD327-2B81-774B-A8A5-C9AF8842559F}" type="datetimeFigureOut">
              <a:rPr lang="en-US" smtClean="0"/>
              <a:t>9/1/10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AD327-2B81-774B-A8A5-C9AF8842559F}" type="datetimeFigureOut">
              <a:rPr lang="en-US" smtClean="0"/>
              <a:t>9/1/10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AD327-2B81-774B-A8A5-C9AF8842559F}" type="datetimeFigureOut">
              <a:rPr lang="en-US" smtClean="0"/>
              <a:t>9/1/10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AD327-2B81-774B-A8A5-C9AF8842559F}" type="datetimeFigureOut">
              <a:rPr lang="en-US" smtClean="0"/>
              <a:t>9/1/10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AD327-2B81-774B-A8A5-C9AF8842559F}" type="datetimeFigureOut">
              <a:rPr lang="en-US" smtClean="0"/>
              <a:t>9/1/10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AD327-2B81-774B-A8A5-C9AF8842559F}" type="datetimeFigureOut">
              <a:rPr lang="en-US" smtClean="0"/>
              <a:t>9/1/10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AD327-2B81-774B-A8A5-C9AF8842559F}" type="datetimeFigureOut">
              <a:rPr lang="en-US" smtClean="0"/>
              <a:t>9/1/10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AD327-2B81-774B-A8A5-C9AF8842559F}" type="datetimeFigureOut">
              <a:rPr lang="en-US" smtClean="0"/>
              <a:t>9/1/10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AD327-2B81-774B-A8A5-C9AF8842559F}" type="datetimeFigureOut">
              <a:rPr lang="en-US" smtClean="0"/>
              <a:t>9/1/10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AD327-2B81-774B-A8A5-C9AF8842559F}" type="datetimeFigureOut">
              <a:rPr lang="en-US" smtClean="0"/>
              <a:t>9/1/10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AD327-2B81-774B-A8A5-C9AF8842559F}" type="datetimeFigureOut">
              <a:rPr lang="en-US" smtClean="0"/>
              <a:t>9/1/10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2A02-56D2-7044-AC53-0076906762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AD327-2B81-774B-A8A5-C9AF8842559F}" type="datetimeFigureOut">
              <a:rPr lang="en-US" smtClean="0"/>
              <a:t>9/1/10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92A02-56D2-7044-AC53-0076906762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of JWST</a:t>
            </a:r>
            <a:endParaRPr lang="en-US" dirty="0"/>
          </a:p>
        </p:txBody>
      </p:sp>
      <p:sp>
        <p:nvSpPr>
          <p:cNvPr id="3" name="Subtitle 2"/>
          <p:cNvSpPr>
            <a:spLocks noGrp="1"/>
          </p:cNvSpPr>
          <p:nvPr>
            <p:ph type="subTitle" idx="1"/>
          </p:nvPr>
        </p:nvSpPr>
        <p:spPr/>
        <p:txBody>
          <a:bodyPr/>
          <a:lstStyle/>
          <a:p>
            <a:r>
              <a:rPr lang="en-US" dirty="0" smtClean="0"/>
              <a:t>Caleb Wheeler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0" y="274638"/>
            <a:ext cx="3327400" cy="1143000"/>
          </a:xfrm>
        </p:spPr>
        <p:txBody>
          <a:bodyPr>
            <a:normAutofit fontScale="90000"/>
          </a:bodyPr>
          <a:lstStyle/>
          <a:p>
            <a:r>
              <a:rPr lang="en-US" dirty="0" smtClean="0"/>
              <a:t>Galaxy formation</a:t>
            </a:r>
            <a:endParaRPr lang="en-US" dirty="0"/>
          </a:p>
        </p:txBody>
      </p:sp>
      <p:sp>
        <p:nvSpPr>
          <p:cNvPr id="3" name="Content Placeholder 2"/>
          <p:cNvSpPr>
            <a:spLocks noGrp="1"/>
          </p:cNvSpPr>
          <p:nvPr>
            <p:ph idx="1"/>
          </p:nvPr>
        </p:nvSpPr>
        <p:spPr>
          <a:xfrm>
            <a:off x="5359400" y="1600200"/>
            <a:ext cx="3327400" cy="4525963"/>
          </a:xfrm>
        </p:spPr>
        <p:txBody>
          <a:bodyPr>
            <a:normAutofit fontScale="85000" lnSpcReduction="20000"/>
          </a:bodyPr>
          <a:lstStyle/>
          <a:p>
            <a:pPr>
              <a:buNone/>
            </a:pPr>
            <a:r>
              <a:rPr lang="en-US" dirty="0" smtClean="0"/>
              <a:t>Disks are not seen at high </a:t>
            </a:r>
            <a:r>
              <a:rPr lang="en-US" dirty="0" err="1" smtClean="0"/>
              <a:t>z</a:t>
            </a:r>
            <a:endParaRPr lang="en-US" dirty="0" smtClean="0"/>
          </a:p>
          <a:p>
            <a:pPr>
              <a:buNone/>
            </a:pPr>
            <a:r>
              <a:rPr lang="en-US" dirty="0" smtClean="0"/>
              <a:t>AGN and Mergers are visible at high </a:t>
            </a:r>
            <a:r>
              <a:rPr lang="en-US" dirty="0" err="1" smtClean="0"/>
              <a:t>z</a:t>
            </a:r>
            <a:endParaRPr lang="en-US" dirty="0" smtClean="0"/>
          </a:p>
          <a:p>
            <a:pPr>
              <a:buNone/>
            </a:pPr>
            <a:r>
              <a:rPr lang="en-US" dirty="0" smtClean="0"/>
              <a:t>Probing high </a:t>
            </a:r>
            <a:r>
              <a:rPr lang="en-US" dirty="0" err="1" smtClean="0"/>
              <a:t>z</a:t>
            </a:r>
            <a:r>
              <a:rPr lang="en-US" dirty="0" smtClean="0"/>
              <a:t> lets us see galaxies as they emerge</a:t>
            </a:r>
          </a:p>
          <a:p>
            <a:pPr>
              <a:buNone/>
            </a:pPr>
            <a:r>
              <a:rPr lang="en-US" dirty="0" smtClean="0"/>
              <a:t>Shorter integration time allows us to look at many such objects and calculate statistics.  </a:t>
            </a:r>
          </a:p>
        </p:txBody>
      </p:sp>
      <p:pic>
        <p:nvPicPr>
          <p:cNvPr id="5" name="Picture 4"/>
          <p:cNvPicPr>
            <a:picLocks noChangeAspect="1"/>
          </p:cNvPicPr>
          <p:nvPr/>
        </p:nvPicPr>
        <p:blipFill>
          <a:blip r:embed="rId3"/>
          <a:stretch>
            <a:fillRect/>
          </a:stretch>
        </p:blipFill>
        <p:spPr>
          <a:xfrm>
            <a:off x="0" y="361950"/>
            <a:ext cx="5359400" cy="6134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Very First Stars: Formation and Reionization of the Universe</a:t>
            </a:r>
            <a:endParaRPr lang="en-US" dirty="0"/>
          </a:p>
        </p:txBody>
      </p:sp>
      <p:sp>
        <p:nvSpPr>
          <p:cNvPr id="3" name="Content Placeholder 2"/>
          <p:cNvSpPr>
            <a:spLocks noGrp="1"/>
          </p:cNvSpPr>
          <p:nvPr>
            <p:ph idx="1"/>
          </p:nvPr>
        </p:nvSpPr>
        <p:spPr/>
        <p:txBody>
          <a:bodyPr/>
          <a:lstStyle/>
          <a:p>
            <a:endParaRPr lang="en-US" dirty="0" smtClean="0"/>
          </a:p>
          <a:p>
            <a:r>
              <a:rPr lang="en-US" dirty="0" smtClean="0"/>
              <a:t>V. </a:t>
            </a:r>
            <a:r>
              <a:rPr lang="en-US" dirty="0" err="1" smtClean="0"/>
              <a:t>Bromm</a:t>
            </a:r>
            <a:endParaRPr lang="en-US" dirty="0" smtClean="0"/>
          </a:p>
          <a:p>
            <a:endParaRPr lang="en-US" dirty="0" smtClean="0"/>
          </a:p>
          <a:p>
            <a:r>
              <a:rPr lang="en-US" dirty="0" smtClean="0"/>
              <a:t>A summery paper that shows some of the current thought on initial </a:t>
            </a:r>
            <a:r>
              <a:rPr lang="en-US" dirty="0"/>
              <a:t>s</a:t>
            </a:r>
            <a:r>
              <a:rPr lang="en-US" dirty="0" smtClean="0"/>
              <a:t>tar formation Galaxy formation. This paper also tend to highlight </a:t>
            </a:r>
            <a:r>
              <a:rPr lang="en-US" dirty="0" err="1" smtClean="0"/>
              <a:t>Bromm’s</a:t>
            </a:r>
            <a:r>
              <a:rPr lang="en-US" dirty="0" smtClean="0"/>
              <a:t> research.</a:t>
            </a:r>
          </a:p>
          <a:p>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for Studying Feedback of the First Stars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i</a:t>
            </a:r>
            <a:r>
              <a:rPr lang="en-US" dirty="0" smtClean="0"/>
              <a:t>) The first stars give us a simplified starting point for the study of galaxy formation</a:t>
            </a:r>
          </a:p>
          <a:p>
            <a:r>
              <a:rPr lang="en-US" dirty="0"/>
              <a:t>i</a:t>
            </a:r>
            <a:r>
              <a:rPr lang="en-US" dirty="0" smtClean="0"/>
              <a:t>i) The initial burst of population III stars was likely to be short lived due the difficulties of forming such stars, for this reason population II stars may have dominated the early structures</a:t>
            </a:r>
          </a:p>
          <a:p>
            <a:r>
              <a:rPr lang="en-US" dirty="0"/>
              <a:t>i</a:t>
            </a:r>
            <a:r>
              <a:rPr lang="en-US" dirty="0" smtClean="0"/>
              <a:t>ii) A subset of population II stars, with masses less than 1 solar mass still exist today, these stars can be used to constrain simulations that predict the chemical abundances in population II stars and subsequent generations.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Primordial </a:t>
            </a:r>
            <a:r>
              <a:rPr lang="en-US" dirty="0"/>
              <a:t>S</a:t>
            </a:r>
            <a:r>
              <a:rPr lang="en-US" dirty="0" smtClean="0"/>
              <a:t>tar Formation</a:t>
            </a:r>
            <a:endParaRPr lang="en-US" dirty="0"/>
          </a:p>
        </p:txBody>
      </p:sp>
      <p:sp>
        <p:nvSpPr>
          <p:cNvPr id="3" name="Content Placeholder 2"/>
          <p:cNvSpPr>
            <a:spLocks noGrp="1"/>
          </p:cNvSpPr>
          <p:nvPr>
            <p:ph idx="1"/>
          </p:nvPr>
        </p:nvSpPr>
        <p:spPr>
          <a:xfrm>
            <a:off x="4648200" y="1600200"/>
            <a:ext cx="4038600" cy="4525963"/>
          </a:xfrm>
        </p:spPr>
        <p:txBody>
          <a:bodyPr>
            <a:normAutofit fontScale="92500" lnSpcReduction="10000"/>
          </a:bodyPr>
          <a:lstStyle/>
          <a:p>
            <a:r>
              <a:rPr lang="en-US" dirty="0" smtClean="0"/>
              <a:t>First stars formed when gas was able to cool and form structures in dark matter mini-halos</a:t>
            </a:r>
          </a:p>
          <a:p>
            <a:r>
              <a:rPr lang="en-US" dirty="0" smtClean="0"/>
              <a:t>Called population III.1</a:t>
            </a:r>
          </a:p>
          <a:p>
            <a:r>
              <a:rPr lang="en-US" dirty="0" smtClean="0"/>
              <a:t>The mini-halos (of dark matter) have a mass of 10</a:t>
            </a:r>
            <a:r>
              <a:rPr lang="en-US" baseline="30000" dirty="0"/>
              <a:t>6</a:t>
            </a:r>
            <a:r>
              <a:rPr lang="en-US" dirty="0" smtClean="0"/>
              <a:t> solar masses</a:t>
            </a:r>
          </a:p>
          <a:p>
            <a:endParaRPr lang="en-US" dirty="0"/>
          </a:p>
        </p:txBody>
      </p:sp>
      <p:pic>
        <p:nvPicPr>
          <p:cNvPr id="4" name="Picture 3"/>
          <p:cNvPicPr>
            <a:picLocks noChangeAspect="1"/>
          </p:cNvPicPr>
          <p:nvPr/>
        </p:nvPicPr>
        <p:blipFill>
          <a:blip r:embed="rId3"/>
          <a:stretch>
            <a:fillRect/>
          </a:stretch>
        </p:blipFill>
        <p:spPr>
          <a:xfrm>
            <a:off x="0" y="1168400"/>
            <a:ext cx="4648200" cy="4521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Primordial Star Formation</a:t>
            </a:r>
            <a:endParaRPr lang="en-US" dirty="0"/>
          </a:p>
        </p:txBody>
      </p:sp>
      <p:sp>
        <p:nvSpPr>
          <p:cNvPr id="3" name="Content Placeholder 2"/>
          <p:cNvSpPr>
            <a:spLocks noGrp="1"/>
          </p:cNvSpPr>
          <p:nvPr>
            <p:ph idx="1"/>
          </p:nvPr>
        </p:nvSpPr>
        <p:spPr>
          <a:xfrm>
            <a:off x="457200" y="1600201"/>
            <a:ext cx="8229600" cy="2013986"/>
          </a:xfrm>
        </p:spPr>
        <p:txBody>
          <a:bodyPr>
            <a:normAutofit fontScale="70000" lnSpcReduction="20000"/>
          </a:bodyPr>
          <a:lstStyle/>
          <a:p>
            <a:pPr>
              <a:buNone/>
            </a:pPr>
            <a:r>
              <a:rPr lang="en-US" dirty="0" smtClean="0"/>
              <a:t>Definition: Population III.2 – Where metal-free gas become ionized just prior to runaway gravitational collapse</a:t>
            </a:r>
          </a:p>
          <a:p>
            <a:r>
              <a:rPr lang="en-US" dirty="0" smtClean="0"/>
              <a:t>For both cases, collapse forms a protostellar core with an accreting disk</a:t>
            </a:r>
          </a:p>
          <a:p>
            <a:r>
              <a:rPr lang="en-US" dirty="0" smtClean="0"/>
              <a:t>Simulations with realistic cosmological initial conditions indicate that these stars may form multi-star systems.</a:t>
            </a:r>
          </a:p>
          <a:p>
            <a:endParaRPr lang="en-US" dirty="0"/>
          </a:p>
        </p:txBody>
      </p:sp>
      <p:pic>
        <p:nvPicPr>
          <p:cNvPr id="4" name="Picture 3"/>
          <p:cNvPicPr>
            <a:picLocks noChangeAspect="1"/>
          </p:cNvPicPr>
          <p:nvPr/>
        </p:nvPicPr>
        <p:blipFill>
          <a:blip r:embed="rId3"/>
          <a:stretch>
            <a:fillRect/>
          </a:stretch>
        </p:blipFill>
        <p:spPr>
          <a:xfrm>
            <a:off x="1352909" y="3614186"/>
            <a:ext cx="6608660" cy="31599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Primordial Star formation</a:t>
            </a:r>
            <a:endParaRPr lang="en-US" dirty="0"/>
          </a:p>
        </p:txBody>
      </p:sp>
      <p:sp>
        <p:nvSpPr>
          <p:cNvPr id="3" name="Content Placeholder 2"/>
          <p:cNvSpPr>
            <a:spLocks noGrp="1"/>
          </p:cNvSpPr>
          <p:nvPr>
            <p:ph idx="1"/>
          </p:nvPr>
        </p:nvSpPr>
        <p:spPr/>
        <p:txBody>
          <a:bodyPr>
            <a:normAutofit fontScale="92500"/>
          </a:bodyPr>
          <a:lstStyle/>
          <a:p>
            <a:r>
              <a:rPr lang="en-US" dirty="0" smtClean="0"/>
              <a:t>Population III.1 stars rely on H</a:t>
            </a:r>
            <a:r>
              <a:rPr lang="en-US" baseline="-25000" dirty="0" smtClean="0"/>
              <a:t>2 </a:t>
            </a:r>
            <a:r>
              <a:rPr lang="en-US" dirty="0" smtClean="0"/>
              <a:t>cooling, but population III.2 stars may be cooled down to 200K by HD leading to formation of 10 solar mass stars!</a:t>
            </a:r>
          </a:p>
          <a:p>
            <a:r>
              <a:rPr lang="en-US" dirty="0" smtClean="0"/>
              <a:t>This occurs in ionized regions since electrons aid in molecule formation. </a:t>
            </a:r>
          </a:p>
          <a:p>
            <a:r>
              <a:rPr lang="en-US" dirty="0" smtClean="0"/>
              <a:t>The ionized regions are the product of space ionized by; population III.1 stars, supernova shocks, </a:t>
            </a:r>
            <a:r>
              <a:rPr lang="en-US" dirty="0"/>
              <a:t>virialization</a:t>
            </a:r>
            <a:r>
              <a:rPr lang="en-US" dirty="0" smtClean="0"/>
              <a:t> of massive dark matter halos.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First Galaxies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galaxies form in dark matter halos of 10</a:t>
            </a:r>
            <a:r>
              <a:rPr lang="en-US" baseline="30000" dirty="0" smtClean="0"/>
              <a:t>8</a:t>
            </a:r>
            <a:r>
              <a:rPr lang="en-US" dirty="0" smtClean="0"/>
              <a:t> solar masses</a:t>
            </a:r>
          </a:p>
          <a:p>
            <a:r>
              <a:rPr lang="en-US" dirty="0" smtClean="0"/>
              <a:t>This mass is require to retain </a:t>
            </a:r>
            <a:r>
              <a:rPr lang="en-US" dirty="0" err="1" smtClean="0"/>
              <a:t>photoheated</a:t>
            </a:r>
            <a:r>
              <a:rPr lang="en-US" dirty="0" smtClean="0"/>
              <a:t> gas</a:t>
            </a:r>
          </a:p>
          <a:p>
            <a:r>
              <a:rPr lang="en-US" dirty="0" smtClean="0"/>
              <a:t>Atomic cooling translates gravitational potential into turbulent motions on the galactic scale, which, move the gas inward to the galactic halo</a:t>
            </a:r>
          </a:p>
          <a:p>
            <a:r>
              <a:rPr lang="en-US" dirty="0" smtClean="0"/>
              <a:t>Hot accretion is when gas is accreted from the IGM and is heated to the virial temperature</a:t>
            </a:r>
          </a:p>
          <a:p>
            <a:r>
              <a:rPr lang="en-US" dirty="0" smtClean="0"/>
              <a:t>This method of gas transport dominates low mass galaxies at high red shift.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First Galaxies </a:t>
            </a:r>
            <a:endParaRPr lang="en-US" dirty="0"/>
          </a:p>
        </p:txBody>
      </p:sp>
      <p:sp>
        <p:nvSpPr>
          <p:cNvPr id="3" name="Content Placeholder 2"/>
          <p:cNvSpPr>
            <a:spLocks noGrp="1"/>
          </p:cNvSpPr>
          <p:nvPr>
            <p:ph idx="1"/>
          </p:nvPr>
        </p:nvSpPr>
        <p:spPr>
          <a:xfrm>
            <a:off x="457200" y="1600200"/>
            <a:ext cx="3822700" cy="4525963"/>
          </a:xfrm>
        </p:spPr>
        <p:txBody>
          <a:bodyPr>
            <a:normAutofit fontScale="85000" lnSpcReduction="20000"/>
          </a:bodyPr>
          <a:lstStyle/>
          <a:p>
            <a:pPr>
              <a:buNone/>
            </a:pPr>
            <a:r>
              <a:rPr lang="en-US" dirty="0" smtClean="0"/>
              <a:t>Another mode of accretion, called cool accretion, dominates when filaments of gas are massive enough for molecule formation</a:t>
            </a:r>
          </a:p>
          <a:p>
            <a:pPr>
              <a:buNone/>
            </a:pPr>
            <a:r>
              <a:rPr lang="en-US" dirty="0" smtClean="0"/>
              <a:t>In these filaments cooling is more efficient and then the cooled gas </a:t>
            </a:r>
            <a:r>
              <a:rPr lang="en-US" dirty="0" err="1" smtClean="0"/>
              <a:t>aslo</a:t>
            </a:r>
            <a:r>
              <a:rPr lang="en-US" dirty="0" smtClean="0"/>
              <a:t> flows into the galactic halo</a:t>
            </a:r>
          </a:p>
          <a:p>
            <a:pPr>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4279900" y="1600200"/>
            <a:ext cx="4864100" cy="4533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a:t>G</a:t>
            </a:r>
            <a:r>
              <a:rPr lang="en-US" dirty="0" smtClean="0"/>
              <a:t>alaxy Formation is Complicated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history and end products of the first stars need to be understood</a:t>
            </a:r>
          </a:p>
          <a:p>
            <a:r>
              <a:rPr lang="en-US" dirty="0" smtClean="0"/>
              <a:t>High energy partials and photons from the first supernova complicate the equation of state</a:t>
            </a:r>
          </a:p>
          <a:p>
            <a:r>
              <a:rPr lang="en-US" dirty="0" smtClean="0"/>
              <a:t>Turbulent fluid motions due to accretion from the IGM</a:t>
            </a:r>
          </a:p>
          <a:p>
            <a:r>
              <a:rPr lang="en-US" dirty="0" smtClean="0"/>
              <a:t>Magnetic Fields</a:t>
            </a:r>
          </a:p>
          <a:p>
            <a:r>
              <a:rPr lang="en-US" dirty="0" smtClean="0"/>
              <a:t>Good luck with that.</a:t>
            </a:r>
          </a:p>
          <a:p>
            <a:r>
              <a:rPr lang="en-US" dirty="0" smtClean="0"/>
              <a:t>Hopefully observations from JWST will enable you to constrain the theory and put you on the correct path.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fin</a:t>
            </a:r>
            <a:endParaRPr lang="en-US" i="1" dirty="0"/>
          </a:p>
        </p:txBody>
      </p:sp>
      <p:pic>
        <p:nvPicPr>
          <p:cNvPr id="4" name="Content Placeholder 3" descr="IMG_0096.JPG"/>
          <p:cNvPicPr>
            <a:picLocks noGrp="1" noChangeAspect="1"/>
          </p:cNvPicPr>
          <p:nvPr>
            <p:ph idx="1"/>
          </p:nvPr>
        </p:nvPicPr>
        <p:blipFill>
          <a:blip r:embed="rId2"/>
          <a:srcRect l="-18187" r="-18187"/>
          <a:stretch>
            <a:fillRect/>
          </a:stretch>
        </p:blipFill>
        <p:spPr>
          <a:scene3d>
            <a:camera prst="orthographicFront">
              <a:rot lat="0" lon="0" rev="10800000"/>
            </a:camera>
            <a:lightRig rig="threePt" dir="t"/>
          </a:scene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First Paper</a:t>
            </a:r>
          </a:p>
          <a:p>
            <a:r>
              <a:rPr lang="en-US" dirty="0" smtClean="0"/>
              <a:t>Second Paper</a:t>
            </a:r>
          </a:p>
          <a:p>
            <a:r>
              <a:rPr lang="en-US" dirty="0" smtClean="0"/>
              <a:t>Nervous standing after I finish early and everyone is too bored to formulate any questions</a:t>
            </a:r>
          </a:p>
          <a:p>
            <a:r>
              <a:rPr lang="en-US" dirty="0" smtClean="0"/>
              <a:t>Pity clapping</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JWST can measure first light, reionization and galaxy assembly</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R.A. </a:t>
            </a:r>
            <a:r>
              <a:rPr lang="en-US" dirty="0" err="1" smtClean="0"/>
              <a:t>Windhorst</a:t>
            </a:r>
            <a:r>
              <a:rPr lang="en-US" dirty="0" smtClean="0"/>
              <a:t>, S.H. Cohen, R.A. Jansen, C </a:t>
            </a:r>
            <a:r>
              <a:rPr lang="en-US" dirty="0" err="1" smtClean="0"/>
              <a:t>Conselice</a:t>
            </a:r>
            <a:r>
              <a:rPr lang="en-US" dirty="0" smtClean="0"/>
              <a:t>, H. Yan</a:t>
            </a:r>
          </a:p>
          <a:p>
            <a:pPr>
              <a:buNone/>
            </a:pPr>
            <a:endParaRPr lang="en-US" dirty="0" smtClean="0"/>
          </a:p>
          <a:p>
            <a:pPr>
              <a:buNone/>
            </a:pPr>
            <a:r>
              <a:rPr lang="en-US" dirty="0" smtClean="0"/>
              <a:t>The purpose of this paper is to inform people of the importance of keeping JWST a scientific priority.</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Light</a:t>
            </a:r>
            <a:endParaRPr lang="en-US" dirty="0"/>
          </a:p>
        </p:txBody>
      </p:sp>
      <p:sp>
        <p:nvSpPr>
          <p:cNvPr id="3" name="Content Placeholder 2"/>
          <p:cNvSpPr>
            <a:spLocks noGrp="1"/>
          </p:cNvSpPr>
          <p:nvPr>
            <p:ph idx="1"/>
          </p:nvPr>
        </p:nvSpPr>
        <p:spPr/>
        <p:txBody>
          <a:bodyPr/>
          <a:lstStyle/>
          <a:p>
            <a:r>
              <a:rPr lang="en-US" dirty="0" smtClean="0"/>
              <a:t>Refers to the light produced by the first stars in the universe.</a:t>
            </a:r>
          </a:p>
          <a:p>
            <a:r>
              <a:rPr lang="en-US" dirty="0" smtClean="0"/>
              <a:t>These first stars are called population III stars.</a:t>
            </a:r>
          </a:p>
          <a:p>
            <a:r>
              <a:rPr lang="en-US" dirty="0" smtClean="0"/>
              <a:t>Enriched from the remnants of the first stars, population II stars formed.</a:t>
            </a:r>
          </a:p>
          <a:p>
            <a:r>
              <a:rPr lang="en-US" dirty="0" smtClean="0"/>
              <a:t>The population II stars and the black holes left behind by the Population III stars form the first galaxies.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Reionization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 the early universe expanded, the photon background was redshifted enough for neutral hydrogen to form.</a:t>
            </a:r>
          </a:p>
          <a:p>
            <a:r>
              <a:rPr lang="en-US" dirty="0" smtClean="0"/>
              <a:t>After first light, the universe was repopulated with UV photons capable of ionizing neutral hydrogen.</a:t>
            </a:r>
          </a:p>
          <a:p>
            <a:r>
              <a:rPr lang="en-US" dirty="0" smtClean="0"/>
              <a:t>While the radiation background of space was much less then the ionization energy of hydrogen, the recombination rate was less then ionization rate.</a:t>
            </a:r>
          </a:p>
          <a:p>
            <a:r>
              <a:rPr lang="en-US" dirty="0" smtClean="0"/>
              <a:t>The universe thus became ionized for the second time.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Light detection and Reionization by JWST</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Detection up 31.5 </a:t>
            </a:r>
            <a:r>
              <a:rPr lang="en-US" dirty="0" err="1" smtClean="0"/>
              <a:t>m</a:t>
            </a:r>
            <a:r>
              <a:rPr lang="en-US" baseline="-25000" dirty="0" err="1" smtClean="0"/>
              <a:t>ab</a:t>
            </a:r>
            <a:r>
              <a:rPr lang="en-US" baseline="-25000" dirty="0" smtClean="0"/>
              <a:t> </a:t>
            </a:r>
            <a:r>
              <a:rPr lang="en-US" dirty="0" smtClean="0"/>
              <a:t>using 7 filters for different </a:t>
            </a:r>
            <a:r>
              <a:rPr lang="en-US" dirty="0" err="1" smtClean="0"/>
              <a:t>redshifts</a:t>
            </a:r>
            <a:r>
              <a:rPr lang="en-US" dirty="0" smtClean="0"/>
              <a:t> over 0.4 years of observation.</a:t>
            </a:r>
            <a:endParaRPr lang="en-US" baseline="-25000" dirty="0" smtClean="0"/>
          </a:p>
        </p:txBody>
      </p:sp>
      <p:pic>
        <p:nvPicPr>
          <p:cNvPr id="4" name="Picture 3"/>
          <p:cNvPicPr>
            <a:picLocks noChangeAspect="1"/>
          </p:cNvPicPr>
          <p:nvPr/>
        </p:nvPicPr>
        <p:blipFill>
          <a:blip r:embed="rId3"/>
          <a:stretch>
            <a:fillRect/>
          </a:stretch>
        </p:blipFill>
        <p:spPr>
          <a:xfrm>
            <a:off x="956144" y="1643333"/>
            <a:ext cx="7423742" cy="322162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Reionization with JWST</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A sum of 49 HUDF objects (dwarf galaxies) of z</a:t>
            </a:r>
            <a:r>
              <a:rPr lang="en-US" sz="2000" dirty="0" smtClean="0"/>
              <a:t>~</a:t>
            </a:r>
            <a:r>
              <a:rPr lang="en-US" dirty="0" smtClean="0"/>
              <a:t>6, age </a:t>
            </a:r>
            <a:r>
              <a:rPr lang="en-US" sz="2400" dirty="0" smtClean="0"/>
              <a:t>~</a:t>
            </a:r>
            <a:r>
              <a:rPr lang="en-US" dirty="0" smtClean="0"/>
              <a:t>100-200 </a:t>
            </a:r>
            <a:r>
              <a:rPr lang="en-US" dirty="0" err="1" smtClean="0"/>
              <a:t>Myrs</a:t>
            </a:r>
            <a:endParaRPr lang="en-US" dirty="0"/>
          </a:p>
        </p:txBody>
      </p:sp>
      <p:pic>
        <p:nvPicPr>
          <p:cNvPr id="6" name="Picture 5"/>
          <p:cNvPicPr>
            <a:picLocks noChangeAspect="1"/>
          </p:cNvPicPr>
          <p:nvPr/>
        </p:nvPicPr>
        <p:blipFill>
          <a:blip r:embed="rId3"/>
          <a:stretch>
            <a:fillRect/>
          </a:stretch>
        </p:blipFill>
        <p:spPr>
          <a:xfrm>
            <a:off x="630321" y="1219200"/>
            <a:ext cx="8312150" cy="3422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Reionization (with subtle transition to </a:t>
            </a:r>
            <a:r>
              <a:rPr lang="en-US" dirty="0"/>
              <a:t>g</a:t>
            </a:r>
            <a:r>
              <a:rPr lang="en-US" dirty="0" smtClean="0"/>
              <a:t>alaxy 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age of summed object in the previous slide suggests that these galaxies, and thus the majority of the population II stars, formed at </a:t>
            </a:r>
            <a:r>
              <a:rPr lang="en-US" dirty="0" err="1" smtClean="0"/>
              <a:t>z</a:t>
            </a:r>
            <a:r>
              <a:rPr lang="en-US" dirty="0" smtClean="0"/>
              <a:t> = 7.5 to 6.5.</a:t>
            </a:r>
          </a:p>
          <a:p>
            <a:r>
              <a:rPr lang="en-US" dirty="0" smtClean="0"/>
              <a:t>JWST will be able measure individual objects (dwarf galaxies) from </a:t>
            </a:r>
            <a:r>
              <a:rPr lang="en-US" dirty="0" err="1" smtClean="0"/>
              <a:t>z</a:t>
            </a:r>
            <a:r>
              <a:rPr lang="en-US" dirty="0" smtClean="0"/>
              <a:t> 20 to 6.</a:t>
            </a:r>
          </a:p>
          <a:p>
            <a:r>
              <a:rPr lang="en-US" dirty="0" smtClean="0"/>
              <a:t>We will be able to study ionization effects from population III stars, as well as the ionization of the first galaxies.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Classification</a:t>
            </a:r>
            <a:endParaRPr lang="en-US" dirty="0"/>
          </a:p>
        </p:txBody>
      </p:sp>
      <p:sp>
        <p:nvSpPr>
          <p:cNvPr id="3" name="Content Placeholder 2"/>
          <p:cNvSpPr>
            <a:spLocks noGrp="1"/>
          </p:cNvSpPr>
          <p:nvPr>
            <p:ph idx="1"/>
          </p:nvPr>
        </p:nvSpPr>
        <p:spPr>
          <a:xfrm>
            <a:off x="5369570" y="1600200"/>
            <a:ext cx="3317229" cy="4525963"/>
          </a:xfrm>
        </p:spPr>
        <p:txBody>
          <a:bodyPr/>
          <a:lstStyle/>
          <a:p>
            <a:r>
              <a:rPr lang="en-US" dirty="0" smtClean="0"/>
              <a:t>Breaks galaxies up into concentric rings.</a:t>
            </a:r>
          </a:p>
          <a:p>
            <a:r>
              <a:rPr lang="en-US" dirty="0"/>
              <a:t>T</a:t>
            </a:r>
            <a:r>
              <a:rPr lang="en-US" dirty="0" smtClean="0"/>
              <a:t>erms for measuring a symmetric and antisymmetric features.</a:t>
            </a:r>
          </a:p>
          <a:p>
            <a:endParaRPr lang="en-US" dirty="0"/>
          </a:p>
        </p:txBody>
      </p:sp>
      <p:pic>
        <p:nvPicPr>
          <p:cNvPr id="4" name="Picture 3"/>
          <p:cNvPicPr>
            <a:picLocks noChangeAspect="1"/>
          </p:cNvPicPr>
          <p:nvPr/>
        </p:nvPicPr>
        <p:blipFill>
          <a:blip r:embed="rId3"/>
          <a:stretch>
            <a:fillRect/>
          </a:stretch>
        </p:blipFill>
        <p:spPr>
          <a:xfrm>
            <a:off x="312882" y="1417638"/>
            <a:ext cx="5056688" cy="43100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3449</TotalTime>
  <Words>2074</Words>
  <Application>Microsoft Macintosh PowerPoint</Application>
  <PresentationFormat>On-screen Show (4:3)</PresentationFormat>
  <Paragraphs>151</Paragraphs>
  <Slides>19</Slides>
  <Notes>16</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The Science of JWST</vt:lpstr>
      <vt:lpstr>Table of Contents</vt:lpstr>
      <vt:lpstr>How JWST can measure first light, reionization and galaxy assembly</vt:lpstr>
      <vt:lpstr>First Light</vt:lpstr>
      <vt:lpstr>Reionization </vt:lpstr>
      <vt:lpstr>First Light detection and Reionization by JWST</vt:lpstr>
      <vt:lpstr>Reionization with JWST</vt:lpstr>
      <vt:lpstr>Reionization (with subtle transition to galaxy formation)</vt:lpstr>
      <vt:lpstr>Galaxy Classification</vt:lpstr>
      <vt:lpstr>Galaxy formation</vt:lpstr>
      <vt:lpstr>The Very First Stars: Formation and Reionization of the Universe</vt:lpstr>
      <vt:lpstr>Motivation for Studying Feedback of the First Stars</vt:lpstr>
      <vt:lpstr>Primordial Star Formation</vt:lpstr>
      <vt:lpstr>Primordial Star Formation</vt:lpstr>
      <vt:lpstr>More Primordial Star formation</vt:lpstr>
      <vt:lpstr>Formation of the First Galaxies</vt:lpstr>
      <vt:lpstr>Formation of the First Galaxies </vt:lpstr>
      <vt:lpstr>Why Galaxy Formation is Complicated</vt:lpstr>
      <vt:lpstr>fin</vt:lpstr>
    </vt:vector>
  </TitlesOfParts>
  <Company>ASU SESE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JWST</dc:title>
  <dc:creator>Caleb Wheeler</dc:creator>
  <cp:lastModifiedBy>Caleb Wheeler</cp:lastModifiedBy>
  <cp:revision>7</cp:revision>
  <dcterms:created xsi:type="dcterms:W3CDTF">2010-09-01T07:17:48Z</dcterms:created>
  <dcterms:modified xsi:type="dcterms:W3CDTF">2010-09-03T16:47:12Z</dcterms:modified>
</cp:coreProperties>
</file>